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62" r:id="rId2"/>
    <p:sldId id="292" r:id="rId3"/>
    <p:sldId id="295" r:id="rId4"/>
    <p:sldId id="337" r:id="rId5"/>
    <p:sldId id="335" r:id="rId6"/>
    <p:sldId id="338" r:id="rId7"/>
    <p:sldId id="326" r:id="rId8"/>
    <p:sldId id="325" r:id="rId9"/>
    <p:sldId id="327" r:id="rId10"/>
    <p:sldId id="329" r:id="rId11"/>
    <p:sldId id="331" r:id="rId12"/>
    <p:sldId id="334" r:id="rId13"/>
    <p:sldId id="339" r:id="rId14"/>
    <p:sldId id="340" r:id="rId15"/>
    <p:sldId id="287" r:id="rId16"/>
    <p:sldId id="266" r:id="rId17"/>
    <p:sldId id="289" r:id="rId18"/>
    <p:sldId id="284" r:id="rId19"/>
    <p:sldId id="291" r:id="rId20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0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4" autoAdjust="0"/>
    <p:restoredTop sz="94661" autoAdjust="0"/>
  </p:normalViewPr>
  <p:slideViewPr>
    <p:cSldViewPr>
      <p:cViewPr>
        <p:scale>
          <a:sx n="71" d="100"/>
          <a:sy n="71" d="100"/>
        </p:scale>
        <p:origin x="-1814" y="-3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670" y="-77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091FD-25E2-49F2-9C71-D130C1E585DF}" type="datetimeFigureOut">
              <a:rPr lang="zh-TW" altLang="en-US" smtClean="0"/>
              <a:pPr/>
              <a:t>2015/9/7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C9164-4B93-4351-A3E0-5CBE4F224E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607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000" b="1" kern="100" dirty="0" err="1" smtClean="0"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</a:rPr>
              <a:t>RapidILL</a:t>
            </a:r>
            <a:r>
              <a:rPr lang="en-US" altLang="zh-TW" sz="2000" b="1" kern="100" dirty="0" smtClean="0"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b="1" kern="100" dirty="0" smtClean="0"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的合作成員以美國地區大學圖書館為主，另外還包括加拿大、香港、臺灣等地，本館已加入成為正式會員。該組織目前約有</a:t>
            </a:r>
            <a:r>
              <a:rPr lang="en-US" altLang="zh-TW" sz="2000" b="1" kern="100" dirty="0" smtClean="0"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</a:rPr>
              <a:t>244</a:t>
            </a:r>
            <a:r>
              <a:rPr lang="zh-TW" altLang="zh-TW" sz="2000" b="1" kern="100" dirty="0" smtClean="0"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所圖書館參與運作，彼此之間提供快速而有效率的資源分享服務。</a:t>
            </a:r>
            <a:endParaRPr lang="zh-TW" altLang="en-US" sz="20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C9164-4B93-4351-A3E0-5CBE4F224EC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304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000" b="1" kern="100" dirty="0" err="1" smtClean="0"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</a:rPr>
              <a:t>RapidILL</a:t>
            </a:r>
            <a:r>
              <a:rPr lang="zh-TW" altLang="zh-TW" sz="2000" b="1" kern="100" dirty="0" smtClean="0"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Times New Roman"/>
              </a:rPr>
              <a:t>之外的國外館際合作申請件，可能依匯率浮動而有所變更</a:t>
            </a:r>
            <a:endParaRPr lang="zh-TW" altLang="en-US" sz="20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C9164-4B93-4351-A3E0-5CBE4F224EC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153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778121-B97E-487C-B8C1-2E5925F6E12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F86781E-80E1-4E93-9871-F5A58341660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7D2F1-3B83-4E2D-93C9-121E3F30B96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6781E-80E1-4E93-9871-F5A58341660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40302A-7944-4710-A363-187AC4DE49A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6781E-80E1-4E93-9871-F5A58341660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9255F-471F-4A0A-9F86-627FD3EFC23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6781E-80E1-4E93-9871-F5A58341660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0FE1A-158C-4F8D-A6A6-3EEAD430933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6781E-80E1-4E93-9871-F5A58341660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D02BC-12B4-4521-AB07-E4EEA6A076D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6781E-80E1-4E93-9871-F5A58341660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153433-04EF-40C4-A8FF-CACA3EC0D46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6781E-80E1-4E93-9871-F5A58341660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7A6D8-A9E1-4275-BBCD-658CC6D0594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6781E-80E1-4E93-9871-F5A58341660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286664-D21D-4746-BAF7-B4906DCC941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6781E-80E1-4E93-9871-F5A58341660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8B7F8F9-7A14-4250-9456-AB5E0C6E9DE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6781E-80E1-4E93-9871-F5A58341660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778E34-FEB2-4CB9-8241-733006A06D9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F86781E-80E1-4E93-9871-F5A58341660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76F0595-7B61-4F3D-AD19-B96C1156AA10}" type="datetime1">
              <a:rPr lang="zh-TW" altLang="en-US" smtClean="0"/>
              <a:pPr/>
              <a:t>2015/9/7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EC022F7-E1D4-45D2-AF54-96B5B116FB4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ir.lib.ncku.edu.tw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ib.ncku.edu.tw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b.ncku.edu.tw/www2008/guide/staff.htm#06" TargetMode="External"/><Relationship Id="rId3" Type="http://schemas.openxmlformats.org/officeDocument/2006/relationships/hyperlink" Target="http://www.lib.ncku.edu.tw/www2008/guide/staff.htm#01" TargetMode="External"/><Relationship Id="rId7" Type="http://schemas.openxmlformats.org/officeDocument/2006/relationships/hyperlink" Target="http://www.lib.ncku.edu.tw/www2008/guide/staff.htm#05" TargetMode="External"/><Relationship Id="rId2" Type="http://schemas.openxmlformats.org/officeDocument/2006/relationships/hyperlink" Target="http://www.lib.ncku.edu.tw/www2008/guide/staff.htm#0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b.ncku.edu.tw/www2008/guide/staff.htm#04" TargetMode="External"/><Relationship Id="rId5" Type="http://schemas.openxmlformats.org/officeDocument/2006/relationships/hyperlink" Target="http://www.lib.ncku.edu.tw/www2008/guide/staff.htm#03" TargetMode="External"/><Relationship Id="rId10" Type="http://schemas.openxmlformats.org/officeDocument/2006/relationships/hyperlink" Target="http://www.medlib.ncku.edu.tw/introduction/staff.html" TargetMode="External"/><Relationship Id="rId4" Type="http://schemas.openxmlformats.org/officeDocument/2006/relationships/hyperlink" Target="http://www.lib.ncku.edu.tw/www2008/guide/staff.htm#02" TargetMode="External"/><Relationship Id="rId9" Type="http://schemas.openxmlformats.org/officeDocument/2006/relationships/hyperlink" Target="http://www.lib.ncku.edu.tw/www2008/guide/staff.htm#07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apidill.lib.ncku.edu.t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dds.stpi.narl.org.tw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新進教師圖書館之旅</a:t>
            </a:r>
            <a:r>
              <a:rPr lang="en-US" altLang="zh-TW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br>
              <a:rPr lang="en-US" altLang="zh-TW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圖書館服務簡介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3933055"/>
            <a:ext cx="7772400" cy="878255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104/09/07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860032" y="6165304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 smtClean="0"/>
              <a:t>國立成功大學圖書館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(104-1)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781E-80E1-4E93-9871-F5A58341660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6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個人帳號</a:t>
            </a:r>
            <a:endParaRPr lang="en-US" altLang="zh-TW" sz="36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投稿前先進行比對，瞭解相似比例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課程帳號</a:t>
            </a:r>
            <a:endParaRPr lang="en-US" altLang="zh-TW" sz="36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批改學生作業前進行比對，或請學生於繳交作業同時繳交比對報告書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請利用電子資源查訊系統連線</a:t>
            </a:r>
            <a:endParaRPr lang="en-US" altLang="zh-TW" sz="32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Turnitin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論文比對服務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781E-80E1-4E93-9871-F5A58341660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圖片 4" descr="1925172_584120148341838_51512822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797152"/>
            <a:ext cx="2376264" cy="183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ORCID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是 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Open Researcher and Contributor ID repository (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研究者及投稿人公開資料庫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的縮寫，屬於國際非營利性組織，研究人員可利用 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ORCID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在線上註冊申請獨一的身分編碼，有助於將研究活動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包含文章、專利到表演等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以完整清單呈現。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781E-80E1-4E93-9871-F5A58341660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ORCID</a:t>
            </a:r>
            <a:endParaRPr lang="zh-TW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註冊完成後，可以把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ORCID ID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應用在個人首頁、演講簡報、簡歷、簽名檔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名片、期刊投稿系統、研究經費申請等，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降低您常常需反覆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提供履歷與著作清單的困擾，更有助於將研究成果呈現，並正確地計算被引用次數，清楚辨識每一個作者的學術影響力。也可讓您與公眾透過 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ORCID ID 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 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WOS (SCI &amp; SSCI) 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或 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Scopus 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快速與準確查詢您的專業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著作</a:t>
            </a:r>
            <a:endParaRPr lang="zh-TW" altLang="en-US" sz="3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sz="3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781E-80E1-4E93-9871-F5A58341660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ORCID</a:t>
            </a:r>
            <a:endParaRPr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什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麼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 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Open Access?</a:t>
            </a:r>
          </a:p>
          <a:p>
            <a:pPr marL="0" indent="0">
              <a:buNone/>
            </a:pP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1782" lvl="1" indent="-28575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作者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1782" lvl="1" indent="-28575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研究者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1782" lvl="1" indent="-28575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圖書館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1782" lvl="1" indent="-28575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學術傳播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1782" lvl="1" indent="-285750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781E-80E1-4E93-9871-F5A58341660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Open Access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9407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50000"/>
              </a:lnSpc>
            </a:pPr>
            <a:r>
              <a:rPr lang="zh-TW" altLang="en-US" sz="2800" b="1" dirty="0" smtClean="0">
                <a:latin typeface="+mn-ea"/>
              </a:rPr>
              <a:t>本館於</a:t>
            </a:r>
            <a:r>
              <a:rPr lang="en-US" altLang="zh-TW" sz="2800" b="1" dirty="0" smtClean="0">
                <a:latin typeface="+mn-ea"/>
              </a:rPr>
              <a:t>104</a:t>
            </a:r>
            <a:r>
              <a:rPr lang="zh-TW" altLang="en-US" sz="2800" b="1" dirty="0" smtClean="0">
                <a:latin typeface="+mn-ea"/>
              </a:rPr>
              <a:t>年</a:t>
            </a:r>
            <a:r>
              <a:rPr lang="en-US" altLang="zh-TW" sz="2800" b="1" dirty="0" smtClean="0">
                <a:latin typeface="+mn-ea"/>
              </a:rPr>
              <a:t>7</a:t>
            </a:r>
            <a:r>
              <a:rPr lang="zh-TW" altLang="en-US" sz="2800" b="1" dirty="0" smtClean="0">
                <a:latin typeface="+mn-ea"/>
              </a:rPr>
              <a:t>月成為</a:t>
            </a:r>
            <a:r>
              <a:rPr lang="en-US" altLang="zh-TW" sz="2800" b="1" dirty="0" smtClean="0">
                <a:latin typeface="+mn-ea"/>
              </a:rPr>
              <a:t>BMC</a:t>
            </a:r>
            <a:r>
              <a:rPr lang="zh-TW" altLang="en-US" sz="2800" b="1" dirty="0" smtClean="0">
                <a:latin typeface="+mn-ea"/>
              </a:rPr>
              <a:t> </a:t>
            </a:r>
            <a:r>
              <a:rPr lang="en-US" altLang="zh-TW" sz="2800" b="1" dirty="0" smtClean="0">
                <a:latin typeface="+mn-ea"/>
              </a:rPr>
              <a:t>Supporter member</a:t>
            </a:r>
            <a:r>
              <a:rPr lang="zh-TW" altLang="en-US" sz="2800" b="1" dirty="0" smtClean="0">
                <a:latin typeface="+mn-ea"/>
              </a:rPr>
              <a:t>之一</a:t>
            </a:r>
            <a:r>
              <a:rPr lang="en-US" altLang="zh-TW" sz="2800" b="1" dirty="0" smtClean="0">
                <a:latin typeface="+mn-ea"/>
              </a:rPr>
              <a:t>,</a:t>
            </a:r>
            <a:r>
              <a:rPr lang="zh-TW" altLang="en-US" sz="2800" b="1" dirty="0" smtClean="0">
                <a:latin typeface="+mn-ea"/>
              </a:rPr>
              <a:t> 每年付些許的贊助費</a:t>
            </a:r>
            <a:r>
              <a:rPr lang="en-US" altLang="zh-TW" sz="2800" b="1" dirty="0" smtClean="0">
                <a:latin typeface="+mn-ea"/>
              </a:rPr>
              <a:t>,</a:t>
            </a:r>
            <a:r>
              <a:rPr lang="zh-TW" altLang="en-US" sz="2800" b="1" dirty="0" smtClean="0">
                <a:latin typeface="+mn-ea"/>
              </a:rPr>
              <a:t> 享有以下權益：</a:t>
            </a:r>
            <a:endParaRPr lang="en-US" altLang="zh-TW" sz="2800" b="1" dirty="0">
              <a:latin typeface="+mn-ea"/>
            </a:endParaRPr>
          </a:p>
          <a:p>
            <a:pPr marL="836676" lvl="2" indent="-342900">
              <a:lnSpc>
                <a:spcPct val="150000"/>
              </a:lnSpc>
            </a:pPr>
            <a:r>
              <a:rPr lang="zh-TW" altLang="en-US" sz="2900" dirty="0" smtClean="0">
                <a:latin typeface="+mn-ea"/>
              </a:rPr>
              <a:t>機構所有科研人員在</a:t>
            </a:r>
            <a:r>
              <a:rPr lang="en-US" altLang="zh-TW" sz="2900" dirty="0" err="1" smtClean="0">
                <a:latin typeface="+mn-ea"/>
              </a:rPr>
              <a:t>BioMed</a:t>
            </a:r>
            <a:r>
              <a:rPr lang="en-US" altLang="zh-TW" sz="2900" dirty="0" smtClean="0">
                <a:latin typeface="+mn-ea"/>
              </a:rPr>
              <a:t> Central</a:t>
            </a:r>
            <a:r>
              <a:rPr lang="zh-TW" altLang="en-US" sz="2900" dirty="0" smtClean="0">
                <a:latin typeface="+mn-ea"/>
              </a:rPr>
              <a:t>和</a:t>
            </a:r>
            <a:r>
              <a:rPr lang="en-US" altLang="zh-TW" sz="2900" dirty="0" err="1" smtClean="0">
                <a:latin typeface="+mn-ea"/>
              </a:rPr>
              <a:t>SpringerOpen</a:t>
            </a:r>
            <a:r>
              <a:rPr lang="zh-TW" altLang="en-US" sz="2900" dirty="0" smtClean="0">
                <a:latin typeface="+mn-ea"/>
              </a:rPr>
              <a:t>共</a:t>
            </a:r>
            <a:r>
              <a:rPr lang="en-US" altLang="zh-TW" sz="2900" dirty="0" smtClean="0">
                <a:latin typeface="+mn-ea"/>
              </a:rPr>
              <a:t>450</a:t>
            </a:r>
            <a:r>
              <a:rPr lang="zh-TW" altLang="en-US" sz="2900" dirty="0" smtClean="0">
                <a:latin typeface="+mn-ea"/>
              </a:rPr>
              <a:t>多種期刊發表論文時，可享受</a:t>
            </a:r>
            <a:r>
              <a:rPr lang="en-US" altLang="zh-TW" sz="2900" dirty="0" smtClean="0">
                <a:latin typeface="+mn-ea"/>
              </a:rPr>
              <a:t>15%</a:t>
            </a:r>
            <a:r>
              <a:rPr lang="zh-TW" altLang="en-US" sz="2900" dirty="0" smtClean="0">
                <a:latin typeface="+mn-ea"/>
              </a:rPr>
              <a:t>的</a:t>
            </a:r>
            <a:r>
              <a:rPr lang="en-US" altLang="zh-TW" sz="2900" dirty="0" smtClean="0">
                <a:latin typeface="+mn-ea"/>
              </a:rPr>
              <a:t>APC(Article Processing Charge)</a:t>
            </a:r>
            <a:r>
              <a:rPr lang="zh-TW" altLang="en-US" sz="2900" dirty="0" smtClean="0">
                <a:latin typeface="+mn-ea"/>
              </a:rPr>
              <a:t>折扣優惠。</a:t>
            </a:r>
          </a:p>
          <a:p>
            <a:pPr marL="836676" lvl="2" indent="-342900">
              <a:lnSpc>
                <a:spcPct val="150000"/>
              </a:lnSpc>
            </a:pPr>
            <a:r>
              <a:rPr lang="zh-TW" altLang="en-US" sz="2900" dirty="0" smtClean="0">
                <a:latin typeface="+mn-ea"/>
              </a:rPr>
              <a:t>提供</a:t>
            </a:r>
            <a:r>
              <a:rPr lang="en-US" altLang="zh-TW" sz="2900" dirty="0" smtClean="0">
                <a:latin typeface="+mn-ea"/>
              </a:rPr>
              <a:t>SWORD</a:t>
            </a:r>
            <a:r>
              <a:rPr lang="zh-TW" altLang="en-US" sz="2900" dirty="0" smtClean="0">
                <a:latin typeface="+mn-ea"/>
              </a:rPr>
              <a:t>服務，將機構所有的論文最終版自動發往機構存儲庫，幫助增加論文收入量。</a:t>
            </a:r>
          </a:p>
          <a:p>
            <a:pPr marL="836676" lvl="2" indent="-342900">
              <a:lnSpc>
                <a:spcPct val="150000"/>
              </a:lnSpc>
            </a:pPr>
            <a:r>
              <a:rPr lang="zh-TW" altLang="en-US" sz="2900" dirty="0" smtClean="0">
                <a:latin typeface="+mn-ea"/>
              </a:rPr>
              <a:t>提供年度發文報告，幫助圖書館了解研究人員的關注點及科研動態。</a:t>
            </a:r>
          </a:p>
          <a:p>
            <a:pPr marL="836676" lvl="2" indent="-342900">
              <a:lnSpc>
                <a:spcPct val="150000"/>
              </a:lnSpc>
            </a:pPr>
            <a:r>
              <a:rPr lang="zh-TW" altLang="en-US" sz="2900" dirty="0" smtClean="0">
                <a:latin typeface="+mn-ea"/>
              </a:rPr>
              <a:t>在</a:t>
            </a:r>
            <a:r>
              <a:rPr lang="en-US" altLang="zh-TW" sz="2900" dirty="0" err="1" smtClean="0">
                <a:latin typeface="+mn-ea"/>
              </a:rPr>
              <a:t>BioMed</a:t>
            </a:r>
            <a:r>
              <a:rPr lang="en-US" altLang="zh-TW" sz="2900" dirty="0" smtClean="0">
                <a:latin typeface="+mn-ea"/>
              </a:rPr>
              <a:t> Central</a:t>
            </a:r>
            <a:r>
              <a:rPr lang="zh-TW" altLang="en-US" sz="2900" dirty="0" smtClean="0">
                <a:latin typeface="+mn-ea"/>
              </a:rPr>
              <a:t>網站建立會員主頁，宣傳會員機構及其研究成果，提高機構可見度。會員主頁網址 </a:t>
            </a:r>
            <a:r>
              <a:rPr lang="en-US" altLang="zh-TW" sz="2900" dirty="0" smtClean="0">
                <a:latin typeface="+mn-ea"/>
              </a:rPr>
              <a:t>www.biomedcentral.com/inst</a:t>
            </a:r>
            <a:endParaRPr lang="zh-TW" altLang="en-US" sz="2900" dirty="0" smtClean="0">
              <a:latin typeface="+mn-ea"/>
            </a:endParaRPr>
          </a:p>
          <a:p>
            <a:pPr marL="836676" lvl="2" indent="-342900">
              <a:lnSpc>
                <a:spcPct val="150000"/>
              </a:lnSpc>
            </a:pPr>
            <a:r>
              <a:rPr lang="zh-TW" altLang="en-US" sz="2900" dirty="0" smtClean="0">
                <a:latin typeface="+mn-ea"/>
              </a:rPr>
              <a:t>與圖書館或科研機構合作，邀請資深編輯，進行針對期刊投稿和出版的專業講座。提高圖書館的影響力，加大圖書館對科研的貢獻。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781E-80E1-4E93-9871-F5A58341660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ea typeface="Calibri" pitchFamily="34" charset="0"/>
                <a:cs typeface="Lucida Sans" pitchFamily="34" charset="0"/>
              </a:rPr>
              <a:t>BMC </a:t>
            </a:r>
            <a:r>
              <a:rPr lang="en-US" altLang="zh-TW" dirty="0" smtClean="0">
                <a:ea typeface="Calibri" pitchFamily="34" charset="0"/>
                <a:cs typeface="Lucida Sans" pitchFamily="34" charset="0"/>
              </a:rPr>
              <a:t>Supporter Membership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5594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機構典藏徵集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781E-80E1-4E93-9871-F5A58341660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7" b="3968"/>
          <a:stretch/>
        </p:blipFill>
        <p:spPr bwMode="auto">
          <a:xfrm>
            <a:off x="565992" y="1628800"/>
            <a:ext cx="810928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85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zh-TW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TW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集中管理的方式蒐集、組織</a:t>
            </a:r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本校</a:t>
            </a:r>
            <a:r>
              <a:rPr lang="zh-TW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學術研究成果並提供永久保存、取用與傳播本校數位形式</a:t>
            </a:r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學術研究產出</a:t>
            </a:r>
            <a:r>
              <a:rPr lang="zh-TW" altLang="en-US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2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不僅</a:t>
            </a:r>
            <a:r>
              <a:rPr lang="zh-TW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可以作為顯示</a:t>
            </a:r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本校</a:t>
            </a:r>
            <a:r>
              <a:rPr lang="zh-TW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學術地位的指標，還可提昇</a:t>
            </a:r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本校</a:t>
            </a:r>
            <a:r>
              <a:rPr lang="zh-TW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知名度、地位與公共價值</a:t>
            </a:r>
            <a:r>
              <a:rPr lang="zh-TW" altLang="zh-TW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機構典藏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徵集 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781E-80E1-4E93-9871-F5A58341660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zh-TW" altLang="en-US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</a:t>
            </a:r>
            <a:r>
              <a:rPr lang="zh-TW" altLang="zh-TW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提供</a:t>
            </a:r>
            <a:r>
              <a:rPr lang="zh-TW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研究資料給本館典藏</a:t>
            </a:r>
            <a:endParaRPr lang="en-US" altLang="zh-TW" sz="32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sz="29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典藏內容包括︰</a:t>
            </a:r>
            <a:endParaRPr lang="en-US" altLang="zh-TW" sz="29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sz="29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期刊、會議論文、產學合作、研究報告、投影片、教材、專書、會議議程、會議海報等</a:t>
            </a:r>
            <a:r>
              <a:rPr lang="zh-TW" altLang="en-US" sz="29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9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sz="29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教師就可公開之資料填寫授權書，將可供公開下載資料的權利授權予本館</a:t>
            </a:r>
            <a:r>
              <a:rPr lang="zh-TW" altLang="zh-TW" sz="29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9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endParaRPr lang="en-US" altLang="zh-TW" sz="1200" b="1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    址：</a:t>
            </a:r>
            <a:r>
              <a:rPr lang="en-US" altLang="zh-TW" sz="32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http://ir.lib.ncku.edu.tw/</a:t>
            </a:r>
            <a:endParaRPr lang="en-US" altLang="zh-TW" sz="3200" b="1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承辨人：蔡佳欣</a:t>
            </a:r>
            <a:endParaRPr lang="en-US" altLang="zh-TW" sz="32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    機：</a:t>
            </a:r>
            <a:r>
              <a:rPr lang="en-US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65776</a:t>
            </a:r>
            <a:endParaRPr lang="zh-TW" altLang="en-US" sz="3200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機構典藏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徵集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781E-80E1-4E93-9871-F5A58341660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40560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接受針對課程</a:t>
            </a:r>
            <a:r>
              <a:rPr lang="zh-TW" altLang="zh-TW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主題</a:t>
            </a:r>
            <a:r>
              <a:rPr lang="zh-TW" altLang="en-US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，量身訂做圖書館資源</a:t>
            </a:r>
            <a:r>
              <a:rPr lang="zh-TW" altLang="zh-TW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利用指導課程</a:t>
            </a:r>
            <a:r>
              <a:rPr lang="zh-TW" altLang="en-US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之申請</a:t>
            </a:r>
            <a:endParaRPr lang="en-US" altLang="zh-TW" sz="3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歡迎與我們聯絡</a:t>
            </a:r>
            <a:endParaRPr lang="en-US" altLang="zh-TW" sz="3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資訊服務組，校內分機：</a:t>
            </a:r>
            <a:r>
              <a:rPr lang="en-US" altLang="zh-TW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65736</a:t>
            </a:r>
          </a:p>
          <a:p>
            <a:pPr lvl="1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醫分館，校內分機：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7-5155</a:t>
            </a:r>
            <a:endParaRPr lang="en-US" altLang="zh-TW" sz="28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393192" lvl="1" indent="0">
              <a:buNone/>
            </a:pPr>
            <a:endParaRPr lang="zh-TW" altLang="en-US" sz="28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圖書館資源利用教育訓練課程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781E-80E1-4E93-9871-F5A58341660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圖片 4" descr="DSC_2711.jpg"/>
          <p:cNvPicPr>
            <a:picLocks noChangeAspect="1"/>
          </p:cNvPicPr>
          <p:nvPr/>
        </p:nvPicPr>
        <p:blipFill>
          <a:blip r:embed="rId2" cstate="print"/>
          <a:srcRect t="22574"/>
          <a:stretch>
            <a:fillRect/>
          </a:stretch>
        </p:blipFill>
        <p:spPr>
          <a:xfrm>
            <a:off x="5508104" y="4653136"/>
            <a:ext cx="3347864" cy="172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93204" y="980728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endParaRPr lang="en-US" altLang="zh-TW" dirty="0" smtClean="0"/>
          </a:p>
          <a:p>
            <a:pPr marL="109728" indent="0" algn="ctr">
              <a:buNone/>
            </a:pPr>
            <a:r>
              <a:rPr lang="zh-TW" altLang="en-US" sz="4000" b="1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更多資訊請上圖書館網站查詢</a:t>
            </a:r>
            <a:r>
              <a:rPr lang="en-US" altLang="zh-TW" sz="4000" b="1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b="1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任何問題，歡迎隨時與我們聯繫</a:t>
            </a:r>
            <a:endParaRPr lang="zh-TW" altLang="en-US" sz="4000" b="1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781E-80E1-4E93-9871-F5A58341660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圖片 4" descr="DSC_6560.JPG"/>
          <p:cNvPicPr>
            <a:picLocks noChangeAspect="1"/>
          </p:cNvPicPr>
          <p:nvPr/>
        </p:nvPicPr>
        <p:blipFill>
          <a:blip r:embed="rId2" cstate="print"/>
          <a:srcRect t="32417"/>
          <a:stretch>
            <a:fillRect/>
          </a:stretch>
        </p:blipFill>
        <p:spPr>
          <a:xfrm>
            <a:off x="1752553" y="3284984"/>
            <a:ext cx="607053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altLang="zh-TW" sz="7200" dirty="0" smtClean="0"/>
              <a:t>Q&amp;A</a:t>
            </a:r>
            <a:br>
              <a:rPr lang="en-US" altLang="zh-TW" sz="7200" dirty="0" smtClean="0"/>
            </a:br>
            <a:r>
              <a:rPr lang="en-US" altLang="zh-TW" sz="7200" dirty="0"/>
              <a:t/>
            </a:r>
            <a:br>
              <a:rPr lang="en-US" altLang="zh-TW" sz="7200" dirty="0"/>
            </a:br>
            <a:r>
              <a:rPr lang="zh-TW" altLang="en-US" sz="4000" dirty="0">
                <a:effectLst/>
              </a:rPr>
              <a:t>請問您</a:t>
            </a:r>
            <a:r>
              <a:rPr lang="zh-TW" altLang="en-US" sz="4000" dirty="0" smtClean="0">
                <a:effectLst/>
              </a:rPr>
              <a:t>需要</a:t>
            </a:r>
            <a:r>
              <a:rPr lang="zh-TW" altLang="zh-TW" sz="4000" dirty="0" smtClean="0">
                <a:effectLst/>
              </a:rPr>
              <a:t>什麼</a:t>
            </a:r>
            <a:r>
              <a:rPr lang="zh-TW" altLang="zh-TW" sz="4000" dirty="0">
                <a:effectLst/>
              </a:rPr>
              <a:t>樣的圖書館？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781E-80E1-4E93-9871-F5A58341660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01268" y="476672"/>
            <a:ext cx="7992888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打開知識寶庫之鑰 </a:t>
            </a:r>
            <a:r>
              <a:rPr lang="en-US" altLang="zh-TW" sz="4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781E-80E1-4E93-9871-F5A58341660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635896" y="594928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網址：</a:t>
            </a:r>
            <a:r>
              <a:rPr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http://www.lib.ncku.edu.tw</a:t>
            </a:r>
            <a:endParaRPr lang="zh-TW" alt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1325" t="6733" r="20611" b="35371"/>
          <a:stretch>
            <a:fillRect/>
          </a:stretch>
        </p:blipFill>
        <p:spPr bwMode="auto">
          <a:xfrm>
            <a:off x="1343457" y="1338760"/>
            <a:ext cx="7272808" cy="453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7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781E-80E1-4E93-9871-F5A58341660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39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新細明體" pitchFamily="18" charset="-120"/>
                <a:cs typeface="Arial" pitchFamily="34" charset="0"/>
              </a:rPr>
              <a:t> 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028700" y="696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6221413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7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01268" y="332656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組織</a:t>
            </a:r>
            <a:r>
              <a:rPr lang="zh-TW" altLang="en-US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編制：</a:t>
            </a:r>
            <a:r>
              <a:rPr lang="en-US" altLang="zh-TW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7</a:t>
            </a:r>
            <a:r>
              <a:rPr lang="zh-TW" altLang="en-US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組</a:t>
            </a:r>
            <a:r>
              <a:rPr lang="en-US" altLang="zh-TW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  <a:r>
              <a:rPr lang="zh-TW" altLang="en-US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分</a:t>
            </a:r>
            <a:r>
              <a:rPr lang="zh-TW" altLang="en-US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館</a:t>
            </a:r>
            <a:endParaRPr lang="zh-TW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247483"/>
              </p:ext>
            </p:extLst>
          </p:nvPr>
        </p:nvGraphicFramePr>
        <p:xfrm>
          <a:off x="395537" y="855877"/>
          <a:ext cx="8300938" cy="57241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199"/>
                <a:gridCol w="5328592"/>
                <a:gridCol w="1172147"/>
              </a:tblGrid>
              <a:tr h="2137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0" dirty="0">
                          <a:effectLst/>
                        </a:rPr>
                        <a:t>單位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2861" marR="22861" marT="22854" marB="228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0" dirty="0">
                          <a:effectLst/>
                        </a:rPr>
                        <a:t>業務職掌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2861" marR="22861" marT="22854" marB="228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0" dirty="0">
                          <a:effectLst/>
                        </a:rPr>
                        <a:t>聯絡方式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2861" marR="22861" marT="22854" marB="22854" anchor="ctr"/>
                </a:tc>
              </a:tr>
              <a:tr h="45533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strike="noStrike" kern="0" dirty="0" err="1">
                          <a:effectLst/>
                          <a:hlinkClick r:id="rId2"/>
                        </a:rPr>
                        <a:t>館長室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2861" marR="22861" marT="22854" marB="2285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行政管理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2861" marR="22861" marT="22854" marB="2285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65700　 </a:t>
                      </a:r>
                      <a:endParaRPr lang="en-US" sz="1600" kern="0" dirty="0">
                        <a:solidFill>
                          <a:srgbClr val="666666"/>
                        </a:solidFill>
                        <a:effectLst/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22861" marR="22861" marT="22854" marB="22854" anchor="ctr"/>
                </a:tc>
              </a:tr>
              <a:tr h="53588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strike="noStrike" kern="0" dirty="0" err="1">
                          <a:effectLst/>
                          <a:hlinkClick r:id="rId3"/>
                        </a:rPr>
                        <a:t>採編組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2861" marR="22861" marT="22854" marB="2285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圖書資料薦購、編目、交贈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2861" marR="22861" marT="22854" marB="2285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65710　 </a:t>
                      </a:r>
                      <a:endParaRPr lang="en-US" sz="1600" kern="0" dirty="0">
                        <a:solidFill>
                          <a:schemeClr val="tx1"/>
                        </a:solidFill>
                        <a:effectLst/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22861" marR="22861" marT="22854" marB="22854" anchor="ctr"/>
                </a:tc>
              </a:tr>
              <a:tr h="74499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strike="noStrike" kern="0" dirty="0" err="1">
                          <a:effectLst/>
                          <a:hlinkClick r:id="rId4"/>
                        </a:rPr>
                        <a:t>期刊組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2861" marR="22861" marT="22854" marB="2285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紙本及電子期刊薦購與</a:t>
                      </a:r>
                      <a:r>
                        <a:rPr lang="zh-TW" sz="1600" kern="0" dirty="0" smtClean="0">
                          <a:effectLst/>
                        </a:rPr>
                        <a:t>管理、 </a:t>
                      </a:r>
                      <a:r>
                        <a:rPr lang="zh-TW" sz="1600" kern="0" dirty="0">
                          <a:effectLst/>
                        </a:rPr>
                        <a:t>館際合作及校內代印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2861" marR="22861" marT="22854" marB="2285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65741　 </a:t>
                      </a:r>
                      <a:endParaRPr lang="en-US" sz="1600" kern="0" dirty="0">
                        <a:solidFill>
                          <a:srgbClr val="666666"/>
                        </a:solidFill>
                        <a:effectLst/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22861" marR="22861" marT="22854" marB="22854" anchor="ctr"/>
                </a:tc>
              </a:tr>
              <a:tr h="55246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strike="noStrike" kern="0">
                          <a:effectLst/>
                          <a:hlinkClick r:id="rId5"/>
                        </a:rPr>
                        <a:t>典藏組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2861" marR="22861" marT="22854" marB="2285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書庫管理、尋書服務、</a:t>
                      </a:r>
                      <a:r>
                        <a:rPr lang="en-US" sz="1600" kern="0" dirty="0">
                          <a:effectLst/>
                        </a:rPr>
                        <a:t>K</a:t>
                      </a:r>
                      <a:r>
                        <a:rPr lang="zh-TW" sz="1600" kern="0" dirty="0">
                          <a:effectLst/>
                        </a:rPr>
                        <a:t>館管理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2861" marR="22861" marT="22854" marB="2285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65750　 </a:t>
                      </a:r>
                      <a:endParaRPr lang="en-US" sz="1600" kern="0" dirty="0">
                        <a:solidFill>
                          <a:srgbClr val="666666"/>
                        </a:solidFill>
                        <a:effectLst/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22861" marR="22861" marT="22854" marB="22854" anchor="ctr"/>
                </a:tc>
              </a:tr>
              <a:tr h="6074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strike="noStrike" kern="0">
                          <a:effectLst/>
                          <a:hlinkClick r:id="rId6"/>
                        </a:rPr>
                        <a:t>閱覽組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2861" marR="22861" marT="22854" marB="2285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圖書借還、辦證、跨館互借、圖書館參觀導覽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2861" marR="22861" marT="22854" marB="2285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65760　 </a:t>
                      </a:r>
                      <a:endParaRPr lang="en-US" sz="1600" kern="0" dirty="0">
                        <a:solidFill>
                          <a:srgbClr val="666666"/>
                        </a:solidFill>
                        <a:effectLst/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22861" marR="22861" marT="22854" marB="22854" anchor="ctr"/>
                </a:tc>
              </a:tr>
              <a:tr h="58227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strike="noStrike" kern="0">
                          <a:effectLst/>
                          <a:hlinkClick r:id="rId7"/>
                        </a:rPr>
                        <a:t>資訊服務組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2861" marR="22861" marT="22854" marB="2285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參考諮詢及電子資源檢索服務與利用指導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2861" marR="22861" marT="22854" marB="2285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65780　 </a:t>
                      </a:r>
                      <a:endParaRPr lang="en-US" sz="1600" kern="0" dirty="0">
                        <a:solidFill>
                          <a:srgbClr val="666666"/>
                        </a:solidFill>
                        <a:effectLst/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22861" marR="22861" marT="22854" marB="22854" anchor="ctr"/>
                </a:tc>
              </a:tr>
              <a:tr h="66859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strike="noStrike" kern="0">
                          <a:effectLst/>
                          <a:hlinkClick r:id="rId8"/>
                        </a:rPr>
                        <a:t>多媒體視聽組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2861" marR="22861" marT="22854" marB="2285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視聽資料及隨選視訊系統</a:t>
                      </a:r>
                      <a:r>
                        <a:rPr lang="zh-TW" sz="1600" kern="0" dirty="0" smtClean="0">
                          <a:effectLst/>
                        </a:rPr>
                        <a:t>使用及</a:t>
                      </a:r>
                      <a:r>
                        <a:rPr lang="zh-TW" sz="1600" kern="0" dirty="0">
                          <a:effectLst/>
                        </a:rPr>
                        <a:t>圖書館會議廳借用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2861" marR="22861" marT="22854" marB="2285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65790　 </a:t>
                      </a:r>
                      <a:endParaRPr lang="en-US" sz="1600" kern="0" dirty="0">
                        <a:solidFill>
                          <a:srgbClr val="666666"/>
                        </a:solidFill>
                        <a:effectLst/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22861" marR="22861" marT="22854" marB="22854" anchor="ctr"/>
                </a:tc>
              </a:tr>
              <a:tr h="7185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strike="noStrike" kern="0">
                          <a:effectLst/>
                          <a:hlinkClick r:id="rId9"/>
                        </a:rPr>
                        <a:t>系統管理組</a:t>
                      </a:r>
                      <a:r>
                        <a:rPr lang="en-US" sz="1600" kern="0">
                          <a:effectLst/>
                        </a:rPr>
                        <a:t> 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2861" marR="22861" marT="22854" marB="2285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0" dirty="0" smtClean="0">
                          <a:effectLst/>
                        </a:rPr>
                        <a:t>機構典藏、</a:t>
                      </a:r>
                      <a:r>
                        <a:rPr lang="zh-TW" sz="1600" kern="0" dirty="0" smtClean="0">
                          <a:effectLst/>
                        </a:rPr>
                        <a:t>學位</a:t>
                      </a:r>
                      <a:r>
                        <a:rPr lang="zh-TW" sz="1600" kern="0" dirty="0">
                          <a:effectLst/>
                        </a:rPr>
                        <a:t>論文上傳諮詢、資訊設備及網路使用諮詢 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2861" marR="22861" marT="22854" marB="2285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65770 </a:t>
                      </a:r>
                      <a:endParaRPr lang="en-US" sz="1600" kern="0" dirty="0">
                        <a:solidFill>
                          <a:srgbClr val="666666"/>
                        </a:solidFill>
                        <a:effectLst/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22861" marR="22861" marT="22854" marB="22854" anchor="ctr"/>
                </a:tc>
              </a:tr>
              <a:tr h="64493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u="none" strike="noStrike" kern="0" dirty="0" smtClean="0">
                          <a:effectLst/>
                          <a:hlinkClick r:id="rId10"/>
                        </a:rPr>
                        <a:t>崑巖</a:t>
                      </a:r>
                      <a:r>
                        <a:rPr lang="en-US" sz="1600" u="none" strike="noStrike" kern="0" dirty="0" err="1" smtClean="0">
                          <a:effectLst/>
                          <a:hlinkClick r:id="rId10"/>
                        </a:rPr>
                        <a:t>醫學</a:t>
                      </a:r>
                      <a:r>
                        <a:rPr lang="zh-TW" altLang="en-US" sz="1600" u="none" strike="noStrike" kern="0" dirty="0" smtClean="0">
                          <a:effectLst/>
                          <a:hlinkClick r:id="rId10"/>
                        </a:rPr>
                        <a:t>圖書</a:t>
                      </a:r>
                      <a:r>
                        <a:rPr lang="en-US" sz="1600" u="none" strike="noStrike" kern="0" dirty="0" err="1" smtClean="0">
                          <a:effectLst/>
                          <a:hlinkClick r:id="rId10"/>
                        </a:rPr>
                        <a:t>分館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2861" marR="22861" marT="22854" marB="2285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醫學資源管理與利用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2861" marR="22861" marT="22854" marB="2285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7-5120</a:t>
                      </a:r>
                      <a:r>
                        <a:rPr lang="zh-TW" sz="1600" kern="0" dirty="0">
                          <a:effectLst/>
                        </a:rPr>
                        <a:t>　 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2861" marR="22861" marT="22854" marB="2285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您的需要，我們聽到了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~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11560" y="1484784"/>
            <a:ext cx="4040188" cy="762000"/>
          </a:xfrm>
        </p:spPr>
        <p:txBody>
          <a:bodyPr>
            <a:normAutofit/>
          </a:bodyPr>
          <a:lstStyle/>
          <a:p>
            <a:pPr algn="ctr"/>
            <a:r>
              <a:rPr lang="zh-TW" altLang="zh-TW" sz="3600" dirty="0" smtClean="0"/>
              <a:t>研究需求</a:t>
            </a:r>
            <a:endParaRPr lang="zh-TW" altLang="en-US" sz="360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16016" y="1484784"/>
            <a:ext cx="4041775" cy="762000"/>
          </a:xfrm>
        </p:spPr>
        <p:txBody>
          <a:bodyPr>
            <a:normAutofit/>
          </a:bodyPr>
          <a:lstStyle/>
          <a:p>
            <a:pPr algn="ctr"/>
            <a:r>
              <a:rPr lang="zh-TW" altLang="zh-TW" sz="3600" dirty="0" smtClean="0"/>
              <a:t>教學需求</a:t>
            </a:r>
            <a:endParaRPr lang="zh-TW" altLang="en-US" sz="3600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611560" y="2348880"/>
            <a:ext cx="4392488" cy="3941763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館際合作</a:t>
            </a:r>
            <a:endParaRPr lang="en-US" altLang="zh-TW" sz="3200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3200" dirty="0" err="1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Turnitin</a:t>
            </a:r>
            <a:r>
              <a:rPr lang="zh-TW" altLang="en-US" sz="32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論文比對</a:t>
            </a:r>
            <a:endParaRPr lang="en-US" altLang="zh-TW" sz="3200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32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ORCID</a:t>
            </a:r>
            <a:r>
              <a:rPr lang="zh-TW" altLang="en-US" sz="32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學者身分證</a:t>
            </a:r>
            <a:endParaRPr lang="en-US" altLang="zh-TW" sz="3200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32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Open Access</a:t>
            </a:r>
            <a:r>
              <a:rPr lang="zh-TW" altLang="en-US" sz="32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期刊投稿</a:t>
            </a:r>
            <a:endParaRPr lang="en-US" altLang="zh-TW" sz="3200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機構典藏徵集</a:t>
            </a:r>
            <a:endParaRPr lang="zh-TW" altLang="en-US" sz="3200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88024" y="2276872"/>
            <a:ext cx="4041775" cy="3941763"/>
          </a:xfrm>
        </p:spPr>
        <p:txBody>
          <a:bodyPr>
            <a:normAutofit/>
          </a:bodyPr>
          <a:lstStyle/>
          <a:p>
            <a:r>
              <a:rPr lang="zh-TW" altLang="zh-TW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提供學科主題利用指導課程</a:t>
            </a:r>
            <a:endParaRPr lang="en-US" altLang="zh-TW" sz="3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781E-80E1-4E93-9871-F5A58341660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r>
              <a:rPr lang="en-US" altLang="zh-TW" sz="3000" b="1" dirty="0" err="1" smtClean="0">
                <a:solidFill>
                  <a:srgbClr val="190498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hlinkClick r:id="rId3"/>
              </a:rPr>
              <a:t>RapidILL</a:t>
            </a:r>
            <a:r>
              <a:rPr lang="zh-TW" altLang="zh-TW" sz="3000" b="1" dirty="0" smtClean="0">
                <a:solidFill>
                  <a:srgbClr val="190498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hlinkClick r:id="rId3"/>
              </a:rPr>
              <a:t>西文文獻快遞服務</a:t>
            </a:r>
            <a:endParaRPr lang="en-US" altLang="zh-TW" sz="3000" b="1" dirty="0" smtClean="0">
              <a:solidFill>
                <a:srgbClr val="190498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sz="2800" b="1" dirty="0" smtClean="0">
                <a:solidFill>
                  <a:srgbClr val="190498"/>
                </a:solidFill>
                <a:latin typeface="標楷體" pitchFamily="65" charset="-120"/>
                <a:ea typeface="標楷體" pitchFamily="65" charset="-120"/>
              </a:rPr>
              <a:t>簡介</a:t>
            </a:r>
            <a:endParaRPr lang="en-US" altLang="zh-TW" sz="2800" b="1" dirty="0" smtClean="0">
              <a:solidFill>
                <a:srgbClr val="190498"/>
              </a:solidFill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en-US" altLang="zh-TW" sz="2400" dirty="0" err="1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RapidILL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：以美加地區圖書館為主的館際合作組織，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透過該服務可為全校師生最快於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24 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小時內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取得本館沒有蒐藏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的西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文期刊文獻及圖書章節</a:t>
            </a:r>
            <a:endParaRPr lang="en-US" altLang="zh-TW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sz="2800" b="1" dirty="0">
                <a:solidFill>
                  <a:srgbClr val="190498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申請</a:t>
            </a:r>
            <a:r>
              <a:rPr lang="zh-TW" altLang="en-US" sz="2800" b="1" dirty="0">
                <a:solidFill>
                  <a:srgbClr val="190498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辦法</a:t>
            </a:r>
            <a:endParaRPr lang="en-US" altLang="zh-TW" sz="2800" b="1" dirty="0">
              <a:solidFill>
                <a:srgbClr val="190498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此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系統使用之帳號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密碼與個人圖書館借閱查詢之帳號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密碼相同，無需再另外申請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帳號</a:t>
            </a:r>
            <a:endParaRPr lang="en-US" altLang="zh-TW"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800" b="1" dirty="0" smtClean="0">
                <a:solidFill>
                  <a:srgbClr val="190498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費用</a:t>
            </a:r>
            <a:r>
              <a:rPr lang="zh-TW" altLang="en-US" sz="2800" b="1" dirty="0" smtClean="0">
                <a:solidFill>
                  <a:srgbClr val="190498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以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每頁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元之價格收費</a:t>
            </a:r>
            <a:endParaRPr lang="en-US" altLang="zh-TW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2"/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2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館際合作</a:t>
            </a:r>
            <a:r>
              <a:rPr lang="zh-TW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服務</a:t>
            </a: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(2/3)</a:t>
            </a:r>
            <a:endParaRPr lang="zh-TW" altLang="en-US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781E-80E1-4E93-9871-F5A58341660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4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96544"/>
          </a:xfrm>
        </p:spPr>
        <p:txBody>
          <a:bodyPr>
            <a:normAutofit lnSpcReduction="10000"/>
          </a:bodyPr>
          <a:lstStyle/>
          <a:p>
            <a:r>
              <a:rPr lang="zh-TW" altLang="en-US" sz="39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文獻</a:t>
            </a:r>
            <a:r>
              <a:rPr lang="zh-TW" altLang="en-US" sz="39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複印</a:t>
            </a:r>
            <a:r>
              <a:rPr lang="zh-TW" altLang="en-US" sz="39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及圖書</a:t>
            </a:r>
            <a:r>
              <a:rPr lang="zh-TW" altLang="en-US" sz="39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借</a:t>
            </a:r>
            <a:r>
              <a:rPr lang="zh-TW" altLang="en-US" sz="39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閱</a:t>
            </a:r>
            <a:endParaRPr lang="en-US" altLang="zh-TW" sz="39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900" b="1" kern="100" dirty="0" smtClean="0">
                <a:solidFill>
                  <a:srgbClr val="0070C0"/>
                </a:solidFill>
                <a:latin typeface="Times New Roman"/>
                <a:ea typeface="標楷體"/>
                <a:cs typeface="Times New Roman"/>
              </a:rPr>
              <a:t>申請途徑</a:t>
            </a:r>
            <a:r>
              <a:rPr lang="zh-TW" altLang="en-US" sz="3900" b="1" kern="100" dirty="0" smtClean="0">
                <a:solidFill>
                  <a:srgbClr val="0070C0"/>
                </a:solidFill>
                <a:latin typeface="新細明體"/>
                <a:ea typeface="新細明體"/>
                <a:cs typeface="Times New Roman"/>
              </a:rPr>
              <a:t>：</a:t>
            </a:r>
            <a:endParaRPr lang="en-US" altLang="zh-TW" sz="3900" b="1" dirty="0" smtClean="0">
              <a:solidFill>
                <a:srgbClr val="0070C0"/>
              </a:solidFill>
            </a:endParaRPr>
          </a:p>
          <a:p>
            <a:pPr lvl="1"/>
            <a:r>
              <a:rPr lang="zh-TW" altLang="en-US" sz="2800" b="1" dirty="0" smtClean="0">
                <a:solidFill>
                  <a:srgbClr val="190498"/>
                </a:solidFill>
                <a:latin typeface="標楷體" pitchFamily="65" charset="-120"/>
                <a:ea typeface="標楷體" pitchFamily="65" charset="-120"/>
                <a:hlinkClick r:id="rId3"/>
              </a:rPr>
              <a:t>全國</a:t>
            </a:r>
            <a:r>
              <a:rPr lang="zh-TW" altLang="en-US" sz="2800" b="1" dirty="0">
                <a:solidFill>
                  <a:srgbClr val="190498"/>
                </a:solidFill>
                <a:latin typeface="標楷體" pitchFamily="65" charset="-120"/>
                <a:ea typeface="標楷體" pitchFamily="65" charset="-120"/>
                <a:hlinkClick r:id="rId3"/>
              </a:rPr>
              <a:t>文獻傳遞服務</a:t>
            </a:r>
            <a:r>
              <a:rPr lang="zh-TW" altLang="en-US" sz="2800" b="1" dirty="0" smtClean="0">
                <a:solidFill>
                  <a:srgbClr val="190498"/>
                </a:solidFill>
                <a:latin typeface="標楷體" pitchFamily="65" charset="-120"/>
                <a:ea typeface="標楷體" pitchFamily="65" charset="-120"/>
                <a:hlinkClick r:id="rId3"/>
              </a:rPr>
              <a:t>系統</a:t>
            </a:r>
            <a:r>
              <a:rPr lang="en-US" altLang="zh-TW" sz="2800" b="1" dirty="0" smtClean="0">
                <a:solidFill>
                  <a:srgbClr val="190498"/>
                </a:solidFill>
                <a:latin typeface="標楷體" pitchFamily="65" charset="-120"/>
                <a:ea typeface="標楷體" pitchFamily="65" charset="-120"/>
              </a:rPr>
              <a:t>(NDDS)</a:t>
            </a:r>
            <a:endParaRPr lang="en-US" altLang="zh-TW" sz="2800" b="1" dirty="0" smtClean="0">
              <a:solidFill>
                <a:srgbClr val="190498"/>
              </a:solidFill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首次使用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全國文獻傳遞服務系統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』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前，需先申請讀者帳號</a:t>
            </a:r>
            <a:endParaRPr lang="en-US" altLang="zh-TW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回覆時效視對方圖書館的服務效率而定，一般而言，經由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Internet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網路傳遞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，約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天內可取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件</a:t>
            </a:r>
            <a:endParaRPr lang="en-US" altLang="zh-TW"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費用</a:t>
            </a:r>
            <a:endParaRPr lang="en-US" altLang="zh-TW" sz="2400" dirty="0" smtClean="0">
              <a:solidFill>
                <a:prstClr val="black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1258888" lvl="3" indent="-96838"/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國內→各館收費不一，以對方圖書館之計費來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收費</a:t>
            </a:r>
            <a:endParaRPr lang="en-US" altLang="zh-TW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1258888" lvl="3" indent="-96838"/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國外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→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每一影印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申請件收費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450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元，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每一借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書申請件收費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800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元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（回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郵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郵資另計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）</a:t>
            </a:r>
            <a:endParaRPr lang="en-US" altLang="zh-TW" dirty="0" smtClean="0">
              <a:solidFill>
                <a:prstClr val="black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1371600" lvl="3" indent="0">
              <a:buNone/>
            </a:pPr>
            <a:endParaRPr lang="en-US" altLang="zh-TW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762000" lvl="1" indent="0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762000" lvl="1" indent="0">
              <a:buNone/>
            </a:pPr>
            <a:endParaRPr lang="en-US" altLang="zh-TW" sz="2400" dirty="0"/>
          </a:p>
          <a:p>
            <a:pPr lvl="2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館際合作</a:t>
            </a:r>
            <a:r>
              <a:rPr lang="zh-TW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服務</a:t>
            </a: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(1/3)</a:t>
            </a:r>
            <a:endParaRPr lang="zh-TW" altLang="en-US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781E-80E1-4E93-9871-F5A58341660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圖片 4" descr="DSC_2872.jpg"/>
          <p:cNvPicPr>
            <a:picLocks noChangeAspect="1"/>
          </p:cNvPicPr>
          <p:nvPr/>
        </p:nvPicPr>
        <p:blipFill>
          <a:blip r:embed="rId4" cstate="print"/>
          <a:srcRect l="2062" t="15459" r="3079" b="4152"/>
          <a:stretch>
            <a:fillRect/>
          </a:stretch>
        </p:blipFill>
        <p:spPr>
          <a:xfrm>
            <a:off x="5801674" y="620688"/>
            <a:ext cx="3184969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solidFill>
                  <a:srgbClr val="190498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DOCLINE</a:t>
            </a:r>
            <a:r>
              <a:rPr lang="zh-TW" altLang="en-US" sz="2800" b="1" dirty="0" smtClean="0">
                <a:solidFill>
                  <a:srgbClr val="190498"/>
                </a:solidFill>
                <a:latin typeface="標楷體" pitchFamily="65" charset="-120"/>
                <a:ea typeface="標楷體" pitchFamily="65" charset="-120"/>
              </a:rPr>
              <a:t>文獻</a:t>
            </a:r>
            <a:r>
              <a:rPr lang="zh-TW" altLang="en-US" sz="2800" b="1" dirty="0">
                <a:solidFill>
                  <a:srgbClr val="190498"/>
                </a:solidFill>
                <a:latin typeface="標楷體" pitchFamily="65" charset="-120"/>
                <a:ea typeface="標楷體" pitchFamily="65" charset="-120"/>
              </a:rPr>
              <a:t>複印</a:t>
            </a:r>
            <a:r>
              <a:rPr lang="zh-TW" altLang="en-US" sz="2800" b="1" dirty="0" smtClean="0">
                <a:solidFill>
                  <a:srgbClr val="190498"/>
                </a:solidFill>
                <a:latin typeface="標楷體" pitchFamily="65" charset="-120"/>
                <a:ea typeface="標楷體" pitchFamily="65" charset="-120"/>
              </a:rPr>
              <a:t>服務</a:t>
            </a:r>
            <a:endParaRPr lang="en-US" altLang="zh-TW" sz="2800" b="1" dirty="0" smtClean="0">
              <a:solidFill>
                <a:srgbClr val="190498"/>
              </a:solidFill>
              <a:latin typeface="標楷體" pitchFamily="65" charset="-120"/>
              <a:ea typeface="標楷體" pitchFamily="65" charset="-120"/>
            </a:endParaRPr>
          </a:p>
          <a:p>
            <a:pPr marL="568706" lvl="1" indent="-85725"/>
            <a:r>
              <a:rPr lang="zh-TW" altLang="zh-TW" sz="2800" b="1" kern="100" dirty="0" smtClean="0">
                <a:solidFill>
                  <a:srgbClr val="190498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簡介</a:t>
            </a:r>
            <a:endParaRPr lang="en-US" altLang="zh-TW" sz="2800" b="1" kern="100" dirty="0" smtClean="0">
              <a:solidFill>
                <a:srgbClr val="190498"/>
              </a:solidFill>
              <a:latin typeface="Times New Roman" panose="02020603050405020304" pitchFamily="18" charset="0"/>
              <a:ea typeface="標楷體"/>
              <a:cs typeface="Times New Roman" panose="02020603050405020304" pitchFamily="18" charset="0"/>
            </a:endParaRPr>
          </a:p>
          <a:p>
            <a:pPr marL="878586" lvl="2" indent="-173038"/>
            <a:r>
              <a:rPr lang="en-US" altLang="zh-TW" sz="2400" kern="100" dirty="0"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DOCLINE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為美國國家醫學圖書館</a:t>
            </a:r>
            <a:r>
              <a:rPr lang="en-US" altLang="zh-TW" sz="2400" kern="100" dirty="0"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(NLM)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提供的文獻傳遞服務系統，透過醫分館可向</a:t>
            </a:r>
            <a:r>
              <a:rPr lang="en-US" altLang="zh-TW" sz="2400" kern="100" dirty="0"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NLM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提出文獻傳遞</a:t>
            </a:r>
            <a:r>
              <a:rPr lang="zh-TW" altLang="zh-TW" sz="2400" kern="100" dirty="0" smtClean="0"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申請</a:t>
            </a:r>
            <a:endParaRPr lang="en-US" altLang="zh-TW" kern="100" dirty="0" smtClean="0">
              <a:latin typeface="Times New Roman" panose="02020603050405020304" pitchFamily="18" charset="0"/>
              <a:ea typeface="標楷體"/>
              <a:cs typeface="Times New Roman" panose="02020603050405020304" pitchFamily="18" charset="0"/>
            </a:endParaRPr>
          </a:p>
          <a:p>
            <a:pPr marL="640842" lvl="1" indent="-173038"/>
            <a:r>
              <a:rPr lang="zh-TW" altLang="zh-TW" sz="2800" b="1" dirty="0">
                <a:solidFill>
                  <a:srgbClr val="190498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申請方式</a:t>
            </a:r>
            <a:endParaRPr lang="en-US" altLang="zh-TW" sz="2800" b="1" dirty="0">
              <a:solidFill>
                <a:srgbClr val="190498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878586" lvl="2" indent="-173038"/>
            <a:r>
              <a:rPr lang="zh-TW" altLang="en-US" sz="2400" kern="100" dirty="0"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利用</a:t>
            </a:r>
            <a:r>
              <a:rPr lang="en-US" altLang="zh-TW" sz="2400" kern="100" dirty="0"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『</a:t>
            </a:r>
            <a:r>
              <a:rPr lang="zh-TW" altLang="en-US" sz="2400" kern="100" dirty="0"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全國文獻傳遞服務系統</a:t>
            </a:r>
            <a:r>
              <a:rPr lang="en-US" altLang="zh-TW" sz="2400" kern="100" dirty="0"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』</a:t>
            </a:r>
            <a:r>
              <a:rPr lang="zh-TW" altLang="en-US" sz="2400" kern="100" dirty="0"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填妥國外複印申請單向醫分館申請；資料到館後再到醫分館付款領件</a:t>
            </a:r>
            <a:r>
              <a:rPr lang="zh-TW" altLang="en-US" sz="2400" kern="100" dirty="0" smtClean="0"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即可</a:t>
            </a:r>
            <a:endParaRPr lang="en-US" altLang="zh-TW" sz="2400" kern="100" dirty="0">
              <a:latin typeface="Times New Roman" panose="02020603050405020304" pitchFamily="18" charset="0"/>
              <a:ea typeface="標楷體"/>
              <a:cs typeface="Times New Roman" panose="02020603050405020304" pitchFamily="18" charset="0"/>
            </a:endParaRPr>
          </a:p>
          <a:p>
            <a:pPr marL="467106" lvl="1" indent="15875"/>
            <a:r>
              <a:rPr lang="zh-TW" altLang="en-US" sz="2800" b="1" dirty="0">
                <a:solidFill>
                  <a:srgbClr val="190498"/>
                </a:solidFill>
                <a:latin typeface="標楷體" pitchFamily="65" charset="-120"/>
                <a:ea typeface="標楷體" pitchFamily="65" charset="-120"/>
              </a:rPr>
              <a:t>回覆</a:t>
            </a:r>
            <a:r>
              <a:rPr lang="zh-TW" altLang="en-US" sz="2800" b="1" dirty="0" smtClean="0">
                <a:solidFill>
                  <a:srgbClr val="190498"/>
                </a:solidFill>
                <a:latin typeface="標楷體" pitchFamily="65" charset="-120"/>
                <a:ea typeface="標楷體" pitchFamily="65" charset="-120"/>
              </a:rPr>
              <a:t>時效：</a:t>
            </a:r>
            <a:r>
              <a:rPr lang="zh-TW" altLang="en-US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約</a:t>
            </a:r>
            <a:r>
              <a:rPr lang="en-US" altLang="zh-TW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3</a:t>
            </a:r>
            <a:r>
              <a:rPr lang="zh-TW" altLang="en-US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天內可取</a:t>
            </a:r>
            <a:r>
              <a:rPr lang="zh-TW" altLang="en-US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件</a:t>
            </a:r>
            <a:endParaRPr lang="en-US" altLang="zh-TW" sz="2400" kern="100" dirty="0">
              <a:solidFill>
                <a:prstClr val="black"/>
              </a:solidFill>
              <a:latin typeface="Times New Roman" panose="02020603050405020304" pitchFamily="18" charset="0"/>
              <a:ea typeface="標楷體"/>
              <a:cs typeface="Times New Roman" panose="02020603050405020304" pitchFamily="18" charset="0"/>
            </a:endParaRPr>
          </a:p>
          <a:p>
            <a:pPr marL="467106" lvl="1" indent="15875"/>
            <a:r>
              <a:rPr lang="zh-TW" altLang="zh-TW" sz="2800" b="1" dirty="0" smtClean="0">
                <a:solidFill>
                  <a:srgbClr val="190498"/>
                </a:solidFill>
                <a:latin typeface="標楷體" pitchFamily="65" charset="-120"/>
                <a:ea typeface="標楷體" pitchFamily="65" charset="-120"/>
              </a:rPr>
              <a:t>費用</a:t>
            </a:r>
            <a:r>
              <a:rPr lang="zh-TW" altLang="en-US" sz="2800" b="1" dirty="0" smtClean="0">
                <a:solidFill>
                  <a:srgbClr val="190498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國外</a:t>
            </a:r>
            <a:r>
              <a:rPr lang="zh-TW" altLang="en-US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醫學文獻資料每件</a:t>
            </a:r>
            <a:r>
              <a:rPr lang="zh-TW" altLang="en-US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收費</a:t>
            </a:r>
            <a:r>
              <a:rPr lang="zh-TW" altLang="en-US" sz="2400" kern="100" dirty="0"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新台幣</a:t>
            </a:r>
            <a:r>
              <a:rPr lang="en-US" altLang="zh-TW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350</a:t>
            </a:r>
            <a:r>
              <a:rPr lang="zh-TW" altLang="en-US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元</a:t>
            </a:r>
            <a:endParaRPr lang="en-US" altLang="zh-TW" sz="2400" kern="100" dirty="0">
              <a:solidFill>
                <a:prstClr val="black"/>
              </a:solidFill>
              <a:latin typeface="Times New Roman" panose="02020603050405020304" pitchFamily="18" charset="0"/>
              <a:ea typeface="標楷體"/>
              <a:cs typeface="Times New Roman" panose="02020603050405020304" pitchFamily="18" charset="0"/>
            </a:endParaRPr>
          </a:p>
          <a:p>
            <a:pPr marL="704850" lvl="2" indent="-80963"/>
            <a:endParaRPr lang="en-US" altLang="zh-TW" sz="2800" dirty="0">
              <a:solidFill>
                <a:srgbClr val="190498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館際合作服務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(3/3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781E-80E1-4E93-9871-F5A58341660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</TotalTime>
  <Words>1137</Words>
  <Application>Microsoft Office PowerPoint</Application>
  <PresentationFormat>如螢幕大小 (4:3)</PresentationFormat>
  <Paragraphs>147</Paragraphs>
  <Slides>19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匯合</vt:lpstr>
      <vt:lpstr>新進教師圖書館之旅- 圖書館服務簡介</vt:lpstr>
      <vt:lpstr>Q&amp;A  請問您需要什麼樣的圖書館？</vt:lpstr>
      <vt:lpstr>PowerPoint 簡報</vt:lpstr>
      <vt:lpstr>PowerPoint 簡報</vt:lpstr>
      <vt:lpstr>PowerPoint 簡報</vt:lpstr>
      <vt:lpstr>您的需要，我們聽到了~</vt:lpstr>
      <vt:lpstr>館際合作服務(2/3)</vt:lpstr>
      <vt:lpstr>館際合作服務(1/3)</vt:lpstr>
      <vt:lpstr>館際合作服務(3/3)</vt:lpstr>
      <vt:lpstr>Turnitin 論文比對服務</vt:lpstr>
      <vt:lpstr>ORCID</vt:lpstr>
      <vt:lpstr>ORCID</vt:lpstr>
      <vt:lpstr>Open Access</vt:lpstr>
      <vt:lpstr>BMC Supporter Membership</vt:lpstr>
      <vt:lpstr>機構典藏徵集</vt:lpstr>
      <vt:lpstr>機構典藏徵集 (1/2)</vt:lpstr>
      <vt:lpstr>機構典藏徵集 (2/2)</vt:lpstr>
      <vt:lpstr>圖書館資源利用教育訓練課程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期刊組業務</dc:title>
  <dc:creator>user</dc:creator>
  <cp:lastModifiedBy>蘇淑華</cp:lastModifiedBy>
  <cp:revision>153</cp:revision>
  <cp:lastPrinted>2015-09-07T03:25:53Z</cp:lastPrinted>
  <dcterms:created xsi:type="dcterms:W3CDTF">2014-08-19T07:23:45Z</dcterms:created>
  <dcterms:modified xsi:type="dcterms:W3CDTF">2015-09-07T03:32:58Z</dcterms:modified>
</cp:coreProperties>
</file>