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7"/>
  </p:notesMasterIdLst>
  <p:handoutMasterIdLst>
    <p:handoutMasterId r:id="rId228"/>
  </p:handoutMasterIdLst>
  <p:sldIdLst>
    <p:sldId id="795" r:id="rId2"/>
    <p:sldId id="1342" r:id="rId3"/>
    <p:sldId id="1247" r:id="rId4"/>
    <p:sldId id="1254" r:id="rId5"/>
    <p:sldId id="1324" r:id="rId6"/>
    <p:sldId id="1357" r:id="rId7"/>
    <p:sldId id="1321" r:id="rId8"/>
    <p:sldId id="1358" r:id="rId9"/>
    <p:sldId id="1346" r:id="rId10"/>
    <p:sldId id="1347" r:id="rId11"/>
    <p:sldId id="1330" r:id="rId12"/>
    <p:sldId id="1331" r:id="rId13"/>
    <p:sldId id="1362" r:id="rId14"/>
    <p:sldId id="1360" r:id="rId15"/>
    <p:sldId id="1361" r:id="rId16"/>
    <p:sldId id="1312" r:id="rId17"/>
    <p:sldId id="1348" r:id="rId18"/>
    <p:sldId id="1332" r:id="rId19"/>
    <p:sldId id="1350" r:id="rId20"/>
    <p:sldId id="1556" r:id="rId21"/>
    <p:sldId id="1351" r:id="rId22"/>
    <p:sldId id="1364" r:id="rId23"/>
    <p:sldId id="1566" r:id="rId24"/>
    <p:sldId id="1568" r:id="rId25"/>
    <p:sldId id="1343" r:id="rId26"/>
    <p:sldId id="1365" r:id="rId27"/>
    <p:sldId id="1366" r:id="rId28"/>
    <p:sldId id="1367" r:id="rId29"/>
    <p:sldId id="1491" r:id="rId30"/>
    <p:sldId id="1492" r:id="rId31"/>
    <p:sldId id="1376" r:id="rId32"/>
    <p:sldId id="1572" r:id="rId33"/>
    <p:sldId id="1573" r:id="rId34"/>
    <p:sldId id="1574" r:id="rId35"/>
    <p:sldId id="1377" r:id="rId36"/>
    <p:sldId id="1379" r:id="rId37"/>
    <p:sldId id="1380" r:id="rId38"/>
    <p:sldId id="1381" r:id="rId39"/>
    <p:sldId id="1382" r:id="rId40"/>
    <p:sldId id="1383" r:id="rId41"/>
    <p:sldId id="1384" r:id="rId42"/>
    <p:sldId id="1385" r:id="rId43"/>
    <p:sldId id="1386" r:id="rId44"/>
    <p:sldId id="1387" r:id="rId45"/>
    <p:sldId id="1388" r:id="rId46"/>
    <p:sldId id="1389" r:id="rId47"/>
    <p:sldId id="1390" r:id="rId48"/>
    <p:sldId id="1391" r:id="rId49"/>
    <p:sldId id="1392" r:id="rId50"/>
    <p:sldId id="1393" r:id="rId51"/>
    <p:sldId id="1394" r:id="rId52"/>
    <p:sldId id="1395" r:id="rId53"/>
    <p:sldId id="1396" r:id="rId54"/>
    <p:sldId id="1397" r:id="rId55"/>
    <p:sldId id="1398" r:id="rId56"/>
    <p:sldId id="1399" r:id="rId57"/>
    <p:sldId id="1400" r:id="rId58"/>
    <p:sldId id="1401" r:id="rId59"/>
    <p:sldId id="1402" r:id="rId60"/>
    <p:sldId id="1403" r:id="rId61"/>
    <p:sldId id="1404" r:id="rId62"/>
    <p:sldId id="1405" r:id="rId63"/>
    <p:sldId id="1406" r:id="rId64"/>
    <p:sldId id="1407" r:id="rId65"/>
    <p:sldId id="1408" r:id="rId66"/>
    <p:sldId id="1409" r:id="rId67"/>
    <p:sldId id="1410" r:id="rId68"/>
    <p:sldId id="1411" r:id="rId69"/>
    <p:sldId id="1412" r:id="rId70"/>
    <p:sldId id="1413" r:id="rId71"/>
    <p:sldId id="1414" r:id="rId72"/>
    <p:sldId id="1415" r:id="rId73"/>
    <p:sldId id="1416" r:id="rId74"/>
    <p:sldId id="1417" r:id="rId75"/>
    <p:sldId id="1418" r:id="rId76"/>
    <p:sldId id="1419" r:id="rId77"/>
    <p:sldId id="1420" r:id="rId78"/>
    <p:sldId id="1421" r:id="rId79"/>
    <p:sldId id="1422" r:id="rId80"/>
    <p:sldId id="1423" r:id="rId81"/>
    <p:sldId id="1424" r:id="rId82"/>
    <p:sldId id="1425" r:id="rId83"/>
    <p:sldId id="1426" r:id="rId84"/>
    <p:sldId id="1427" r:id="rId85"/>
    <p:sldId id="1428" r:id="rId86"/>
    <p:sldId id="1429" r:id="rId87"/>
    <p:sldId id="1430" r:id="rId88"/>
    <p:sldId id="1431" r:id="rId89"/>
    <p:sldId id="1432" r:id="rId90"/>
    <p:sldId id="1433" r:id="rId91"/>
    <p:sldId id="1434" r:id="rId92"/>
    <p:sldId id="1435" r:id="rId93"/>
    <p:sldId id="1436" r:id="rId94"/>
    <p:sldId id="1437" r:id="rId95"/>
    <p:sldId id="1438" r:id="rId96"/>
    <p:sldId id="1439" r:id="rId97"/>
    <p:sldId id="1440" r:id="rId98"/>
    <p:sldId id="1441" r:id="rId99"/>
    <p:sldId id="1442" r:id="rId100"/>
    <p:sldId id="1443" r:id="rId101"/>
    <p:sldId id="1444" r:id="rId102"/>
    <p:sldId id="1445" r:id="rId103"/>
    <p:sldId id="1478" r:id="rId104"/>
    <p:sldId id="1479" r:id="rId105"/>
    <p:sldId id="1480" r:id="rId106"/>
    <p:sldId id="1449" r:id="rId107"/>
    <p:sldId id="1450" r:id="rId108"/>
    <p:sldId id="1451" r:id="rId109"/>
    <p:sldId id="1452" r:id="rId110"/>
    <p:sldId id="1453" r:id="rId111"/>
    <p:sldId id="1454" r:id="rId112"/>
    <p:sldId id="1455" r:id="rId113"/>
    <p:sldId id="1456" r:id="rId114"/>
    <p:sldId id="1481" r:id="rId115"/>
    <p:sldId id="1458" r:id="rId116"/>
    <p:sldId id="1459" r:id="rId117"/>
    <p:sldId id="1460" r:id="rId118"/>
    <p:sldId id="1461" r:id="rId119"/>
    <p:sldId id="1462" r:id="rId120"/>
    <p:sldId id="1463" r:id="rId121"/>
    <p:sldId id="1464" r:id="rId122"/>
    <p:sldId id="1465" r:id="rId123"/>
    <p:sldId id="1466" r:id="rId124"/>
    <p:sldId id="1467" r:id="rId125"/>
    <p:sldId id="1468" r:id="rId126"/>
    <p:sldId id="1469" r:id="rId127"/>
    <p:sldId id="1470" r:id="rId128"/>
    <p:sldId id="1471" r:id="rId129"/>
    <p:sldId id="1472" r:id="rId130"/>
    <p:sldId id="1473" r:id="rId131"/>
    <p:sldId id="1474" r:id="rId132"/>
    <p:sldId id="1475" r:id="rId133"/>
    <p:sldId id="1476" r:id="rId134"/>
    <p:sldId id="1477" r:id="rId135"/>
    <p:sldId id="1497" r:id="rId136"/>
    <p:sldId id="1517" r:id="rId137"/>
    <p:sldId id="1499" r:id="rId138"/>
    <p:sldId id="1520" r:id="rId139"/>
    <p:sldId id="1516" r:id="rId140"/>
    <p:sldId id="1500" r:id="rId141"/>
    <p:sldId id="1501" r:id="rId142"/>
    <p:sldId id="1502" r:id="rId143"/>
    <p:sldId id="1503" r:id="rId144"/>
    <p:sldId id="1504" r:id="rId145"/>
    <p:sldId id="1505" r:id="rId146"/>
    <p:sldId id="1506" r:id="rId147"/>
    <p:sldId id="1507" r:id="rId148"/>
    <p:sldId id="1509" r:id="rId149"/>
    <p:sldId id="1510" r:id="rId150"/>
    <p:sldId id="1511" r:id="rId151"/>
    <p:sldId id="1512" r:id="rId152"/>
    <p:sldId id="1513" r:id="rId153"/>
    <p:sldId id="1514" r:id="rId154"/>
    <p:sldId id="1508" r:id="rId155"/>
    <p:sldId id="1519" r:id="rId156"/>
    <p:sldId id="1515" r:id="rId157"/>
    <p:sldId id="1498" r:id="rId158"/>
    <p:sldId id="1547" r:id="rId159"/>
    <p:sldId id="1548" r:id="rId160"/>
    <p:sldId id="1549" r:id="rId161"/>
    <p:sldId id="1550" r:id="rId162"/>
    <p:sldId id="1551" r:id="rId163"/>
    <p:sldId id="1552" r:id="rId164"/>
    <p:sldId id="1518" r:id="rId165"/>
    <p:sldId id="1530" r:id="rId166"/>
    <p:sldId id="1531" r:id="rId167"/>
    <p:sldId id="1532" r:id="rId168"/>
    <p:sldId id="1535" r:id="rId169"/>
    <p:sldId id="1534" r:id="rId170"/>
    <p:sldId id="1533" r:id="rId171"/>
    <p:sldId id="1521" r:id="rId172"/>
    <p:sldId id="1576" r:id="rId173"/>
    <p:sldId id="1577" r:id="rId174"/>
    <p:sldId id="1578" r:id="rId175"/>
    <p:sldId id="1579" r:id="rId176"/>
    <p:sldId id="1580" r:id="rId177"/>
    <p:sldId id="1581" r:id="rId178"/>
    <p:sldId id="1582" r:id="rId179"/>
    <p:sldId id="1583" r:id="rId180"/>
    <p:sldId id="1584" r:id="rId181"/>
    <p:sldId id="1585" r:id="rId182"/>
    <p:sldId id="1586" r:id="rId183"/>
    <p:sldId id="1587" r:id="rId184"/>
    <p:sldId id="1588" r:id="rId185"/>
    <p:sldId id="1589" r:id="rId186"/>
    <p:sldId id="1590" r:id="rId187"/>
    <p:sldId id="1591" r:id="rId188"/>
    <p:sldId id="1592" r:id="rId189"/>
    <p:sldId id="1593" r:id="rId190"/>
    <p:sldId id="1594" r:id="rId191"/>
    <p:sldId id="1595" r:id="rId192"/>
    <p:sldId id="1596" r:id="rId193"/>
    <p:sldId id="1597" r:id="rId194"/>
    <p:sldId id="1598" r:id="rId195"/>
    <p:sldId id="1599" r:id="rId196"/>
    <p:sldId id="1600" r:id="rId197"/>
    <p:sldId id="1612" r:id="rId198"/>
    <p:sldId id="1601" r:id="rId199"/>
    <p:sldId id="1602" r:id="rId200"/>
    <p:sldId id="1603" r:id="rId201"/>
    <p:sldId id="1604" r:id="rId202"/>
    <p:sldId id="1605" r:id="rId203"/>
    <p:sldId id="1611" r:id="rId204"/>
    <p:sldId id="1613" r:id="rId205"/>
    <p:sldId id="1606" r:id="rId206"/>
    <p:sldId id="1607" r:id="rId207"/>
    <p:sldId id="1610" r:id="rId208"/>
    <p:sldId id="1608" r:id="rId209"/>
    <p:sldId id="1609" r:id="rId210"/>
    <p:sldId id="1553" r:id="rId211"/>
    <p:sldId id="1555" r:id="rId212"/>
    <p:sldId id="1561" r:id="rId213"/>
    <p:sldId id="1562" r:id="rId214"/>
    <p:sldId id="1563" r:id="rId215"/>
    <p:sldId id="1199" r:id="rId216"/>
    <p:sldId id="1201" r:id="rId217"/>
    <p:sldId id="1495" r:id="rId218"/>
    <p:sldId id="1575" r:id="rId219"/>
    <p:sldId id="1496" r:id="rId220"/>
    <p:sldId id="1564" r:id="rId221"/>
    <p:sldId id="1560" r:id="rId222"/>
    <p:sldId id="1557" r:id="rId223"/>
    <p:sldId id="1559" r:id="rId224"/>
    <p:sldId id="1558" r:id="rId225"/>
    <p:sldId id="1227" r:id="rId226"/>
  </p:sldIdLst>
  <p:sldSz cx="9144000" cy="6858000" type="screen4x3"/>
  <p:notesSz cx="6761163" cy="99425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w Cen MT" panose="020B0602020104020603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6A1B"/>
    <a:srgbClr val="F0F0F0"/>
    <a:srgbClr val="B32D46"/>
    <a:srgbClr val="FF6600"/>
    <a:srgbClr val="7F7F7F"/>
    <a:srgbClr val="F0F0EF"/>
    <a:srgbClr val="F2F2F1"/>
    <a:srgbClr val="F4F4F4"/>
    <a:srgbClr val="FCFCFC"/>
    <a:srgbClr val="F3E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87409" autoAdjust="0"/>
  </p:normalViewPr>
  <p:slideViewPr>
    <p:cSldViewPr>
      <p:cViewPr>
        <p:scale>
          <a:sx n="75" d="100"/>
          <a:sy n="75" d="100"/>
        </p:scale>
        <p:origin x="2988" y="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995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presProps" Target="presProps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viewProps" Target="view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231" Type="http://schemas.openxmlformats.org/officeDocument/2006/relationships/theme" Target="theme/theme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tableStyles" Target="tableStyle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E34A07-A561-4A4E-9A9C-4FCC2F02F99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C311A69-72B0-41D9-B491-D8867A0A5A65}">
      <dgm:prSet phldrT="[文字]" custT="1"/>
      <dgm:spPr/>
      <dgm:t>
        <a:bodyPr/>
        <a:lstStyle/>
        <a:p>
          <a:r>
            <a:rPr lang="zh-TW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rPr>
            <a:t>活動／商品緣起</a:t>
          </a:r>
          <a:endParaRPr lang="zh-TW" altLang="en-US" sz="18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3DBB028-D1CE-4006-8F80-EDC31DF03F57}" type="parTrans" cxnId="{48295EC1-BF23-465E-8971-ED372ED5EADF}">
      <dgm:prSet/>
      <dgm:spPr/>
      <dgm:t>
        <a:bodyPr/>
        <a:lstStyle/>
        <a:p>
          <a:endParaRPr lang="zh-TW" altLang="en-US"/>
        </a:p>
      </dgm:t>
    </dgm:pt>
    <dgm:pt modelId="{48560EAC-2B80-4BEE-A88C-BBDB57A4EE99}" type="sibTrans" cxnId="{48295EC1-BF23-465E-8971-ED372ED5EADF}">
      <dgm:prSet/>
      <dgm:spPr/>
      <dgm:t>
        <a:bodyPr/>
        <a:lstStyle/>
        <a:p>
          <a:endParaRPr lang="zh-TW" altLang="en-US"/>
        </a:p>
      </dgm:t>
    </dgm:pt>
    <dgm:pt modelId="{1959EBED-04ED-4788-9260-18939425C12C}">
      <dgm:prSet phldrT="[文字]" custT="1"/>
      <dgm:spPr>
        <a:solidFill>
          <a:srgbClr val="FF6600"/>
        </a:solidFill>
      </dgm:spPr>
      <dgm:t>
        <a:bodyPr/>
        <a:lstStyle/>
        <a:p>
          <a:r>
            <a:rPr lang="zh-TW" altLang="en-US" sz="1800" dirty="0" smtClean="0"/>
            <a:t>行政作業</a:t>
          </a:r>
          <a:endParaRPr lang="zh-TW" altLang="en-US" sz="1800" dirty="0"/>
        </a:p>
      </dgm:t>
    </dgm:pt>
    <dgm:pt modelId="{56B23FE9-0795-47F8-96AE-C90E5E76045D}" type="parTrans" cxnId="{725415D2-539D-4CE2-BC2B-5F7F834B38DA}">
      <dgm:prSet/>
      <dgm:spPr/>
      <dgm:t>
        <a:bodyPr/>
        <a:lstStyle/>
        <a:p>
          <a:endParaRPr lang="zh-TW" altLang="en-US"/>
        </a:p>
      </dgm:t>
    </dgm:pt>
    <dgm:pt modelId="{F6FC98EF-64A4-452D-B322-35C07DDBCE75}" type="sibTrans" cxnId="{725415D2-539D-4CE2-BC2B-5F7F834B38DA}">
      <dgm:prSet/>
      <dgm:spPr/>
      <dgm:t>
        <a:bodyPr/>
        <a:lstStyle/>
        <a:p>
          <a:endParaRPr lang="zh-TW" altLang="en-US"/>
        </a:p>
      </dgm:t>
    </dgm:pt>
    <dgm:pt modelId="{7C229FEA-478D-424C-8753-BDABFEA9E5B1}">
      <dgm:prSet phldrT="[文字]" custT="1"/>
      <dgm:spPr/>
      <dgm:t>
        <a:bodyPr/>
        <a:lstStyle/>
        <a:p>
          <a:r>
            <a:rPr lang="zh-TW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rPr>
            <a:t>活動辦理</a:t>
          </a:r>
          <a:r>
            <a: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</a:rPr>
            <a:t/>
          </a:r>
          <a:br>
            <a: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</a:rPr>
          </a:br>
          <a:r>
            <a:rPr lang="zh-TW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rPr>
            <a:t>商品發行</a:t>
          </a:r>
          <a:endParaRPr lang="en-US" altLang="zh-TW" sz="1800" dirty="0" smtClean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7BEE674-2BF2-4AF5-B413-D11F89B5A0C2}" type="parTrans" cxnId="{0957BB64-BAD6-4E5B-B340-D86084999157}">
      <dgm:prSet/>
      <dgm:spPr/>
      <dgm:t>
        <a:bodyPr/>
        <a:lstStyle/>
        <a:p>
          <a:endParaRPr lang="zh-TW" altLang="en-US"/>
        </a:p>
      </dgm:t>
    </dgm:pt>
    <dgm:pt modelId="{A10E5FB6-3F4B-4870-B12A-020B8CF762CB}" type="sibTrans" cxnId="{0957BB64-BAD6-4E5B-B340-D86084999157}">
      <dgm:prSet/>
      <dgm:spPr/>
      <dgm:t>
        <a:bodyPr/>
        <a:lstStyle/>
        <a:p>
          <a:endParaRPr lang="zh-TW" altLang="en-US"/>
        </a:p>
      </dgm:t>
    </dgm:pt>
    <dgm:pt modelId="{CFDCB8BD-0579-4EFA-8889-0109A664B713}">
      <dgm:prSet phldrT="[文字]" custT="1"/>
      <dgm:spPr>
        <a:solidFill>
          <a:srgbClr val="FF6600"/>
        </a:solidFill>
      </dgm:spPr>
      <dgm:t>
        <a:bodyPr/>
        <a:lstStyle/>
        <a:p>
          <a:r>
            <a:rPr lang="zh-TW" altLang="en-US" sz="1800" dirty="0" smtClean="0"/>
            <a:t>限制分析</a:t>
          </a:r>
          <a:endParaRPr lang="zh-TW" altLang="en-US" sz="1800" dirty="0"/>
        </a:p>
      </dgm:t>
    </dgm:pt>
    <dgm:pt modelId="{07D92D11-039A-467C-9749-0B85749CB1AA}" type="parTrans" cxnId="{BD8C97A1-7351-4764-80EF-89AAC8F3403C}">
      <dgm:prSet/>
      <dgm:spPr/>
      <dgm:t>
        <a:bodyPr/>
        <a:lstStyle/>
        <a:p>
          <a:endParaRPr lang="zh-TW" altLang="en-US"/>
        </a:p>
      </dgm:t>
    </dgm:pt>
    <dgm:pt modelId="{3E0DE6BE-0227-437E-9CFC-9736D557EBA1}" type="sibTrans" cxnId="{BD8C97A1-7351-4764-80EF-89AAC8F3403C}">
      <dgm:prSet/>
      <dgm:spPr/>
      <dgm:t>
        <a:bodyPr/>
        <a:lstStyle/>
        <a:p>
          <a:endParaRPr lang="zh-TW" altLang="en-US"/>
        </a:p>
      </dgm:t>
    </dgm:pt>
    <dgm:pt modelId="{BF18A319-7089-417B-9D3D-DFCC71906777}">
      <dgm:prSet phldrT="[文字]" custT="1"/>
      <dgm:spPr>
        <a:solidFill>
          <a:srgbClr val="FF6600"/>
        </a:solidFill>
      </dgm:spPr>
      <dgm:t>
        <a:bodyPr/>
        <a:lstStyle/>
        <a:p>
          <a:r>
            <a:rPr lang="zh-TW" altLang="en-US" sz="1800" dirty="0"/>
            <a:t>需求分析（效益）</a:t>
          </a:r>
        </a:p>
      </dgm:t>
    </dgm:pt>
    <dgm:pt modelId="{B8A8DAE9-B3CF-413C-BAC1-D2858A95C7BB}" type="parTrans" cxnId="{51849826-2C61-4F38-9D2F-41F8A1B77822}">
      <dgm:prSet/>
      <dgm:spPr/>
      <dgm:t>
        <a:bodyPr/>
        <a:lstStyle/>
        <a:p>
          <a:endParaRPr lang="zh-TW" altLang="en-US"/>
        </a:p>
      </dgm:t>
    </dgm:pt>
    <dgm:pt modelId="{78442049-4E01-43BF-8A66-2747BD198DA9}" type="sibTrans" cxnId="{51849826-2C61-4F38-9D2F-41F8A1B77822}">
      <dgm:prSet/>
      <dgm:spPr/>
      <dgm:t>
        <a:bodyPr/>
        <a:lstStyle/>
        <a:p>
          <a:endParaRPr lang="zh-TW" altLang="en-US"/>
        </a:p>
      </dgm:t>
    </dgm:pt>
    <dgm:pt modelId="{8A339414-EA9D-4912-B587-D483E44D2982}">
      <dgm:prSet phldrT="[文字]" custT="1"/>
      <dgm:spPr>
        <a:solidFill>
          <a:srgbClr val="FF6600"/>
        </a:solidFill>
      </dgm:spPr>
      <dgm:t>
        <a:bodyPr/>
        <a:lstStyle/>
        <a:p>
          <a:r>
            <a:rPr lang="zh-TW" altLang="en-US" sz="1800" dirty="0" smtClean="0"/>
            <a:t>融入概念議題選擇</a:t>
          </a:r>
          <a:endParaRPr lang="zh-TW" altLang="en-US" sz="1800" dirty="0"/>
        </a:p>
      </dgm:t>
    </dgm:pt>
    <dgm:pt modelId="{25CF4AA2-084B-456A-AAA5-4B978A9C9BC1}" type="parTrans" cxnId="{3F888118-CEE7-4811-A9BE-938FD0711CE4}">
      <dgm:prSet/>
      <dgm:spPr/>
      <dgm:t>
        <a:bodyPr/>
        <a:lstStyle/>
        <a:p>
          <a:endParaRPr lang="zh-TW" altLang="en-US"/>
        </a:p>
      </dgm:t>
    </dgm:pt>
    <dgm:pt modelId="{5A87FF22-7075-41F1-B642-7F10DB818495}" type="sibTrans" cxnId="{3F888118-CEE7-4811-A9BE-938FD0711CE4}">
      <dgm:prSet/>
      <dgm:spPr/>
      <dgm:t>
        <a:bodyPr/>
        <a:lstStyle/>
        <a:p>
          <a:endParaRPr lang="zh-TW" altLang="en-US"/>
        </a:p>
      </dgm:t>
    </dgm:pt>
    <dgm:pt modelId="{84E9A13F-D1DE-451D-86C9-A10CC7F89A14}" type="pres">
      <dgm:prSet presAssocID="{0BE34A07-A561-4A4E-9A9C-4FCC2F02F997}" presName="CompostProcess" presStyleCnt="0">
        <dgm:presLayoutVars>
          <dgm:dir/>
          <dgm:resizeHandles val="exact"/>
        </dgm:presLayoutVars>
      </dgm:prSet>
      <dgm:spPr/>
    </dgm:pt>
    <dgm:pt modelId="{683C6440-F71F-4D8E-A291-FCCB0795DD37}" type="pres">
      <dgm:prSet presAssocID="{0BE34A07-A561-4A4E-9A9C-4FCC2F02F997}" presName="arrow" presStyleLbl="bgShp" presStyleIdx="0" presStyleCnt="1"/>
      <dgm:spPr/>
    </dgm:pt>
    <dgm:pt modelId="{29018CCD-BA46-4E46-A3B3-92326F3C76E0}" type="pres">
      <dgm:prSet presAssocID="{0BE34A07-A561-4A4E-9A9C-4FCC2F02F997}" presName="linearProcess" presStyleCnt="0"/>
      <dgm:spPr/>
    </dgm:pt>
    <dgm:pt modelId="{C2FE9ED5-9DF8-4BA8-85CD-04E5BD2E56B8}" type="pres">
      <dgm:prSet presAssocID="{5C311A69-72B0-41D9-B491-D8867A0A5A65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4D6BD80-166E-4D68-94DB-5B940179B123}" type="pres">
      <dgm:prSet presAssocID="{48560EAC-2B80-4BEE-A88C-BBDB57A4EE99}" presName="sibTrans" presStyleCnt="0"/>
      <dgm:spPr/>
    </dgm:pt>
    <dgm:pt modelId="{67BA8EA1-9EF6-4D43-9DCF-DAB6632B7B4D}" type="pres">
      <dgm:prSet presAssocID="{BF18A319-7089-417B-9D3D-DFCC7190677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811D30E-F708-47AC-B07D-20492B4F9C01}" type="pres">
      <dgm:prSet presAssocID="{78442049-4E01-43BF-8A66-2747BD198DA9}" presName="sibTrans" presStyleCnt="0"/>
      <dgm:spPr/>
    </dgm:pt>
    <dgm:pt modelId="{947FCC61-3D02-4A2A-9F8A-29A8BA506A15}" type="pres">
      <dgm:prSet presAssocID="{8A339414-EA9D-4912-B587-D483E44D2982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D4C975B-A83D-406B-9D87-06D5D956BEE3}" type="pres">
      <dgm:prSet presAssocID="{5A87FF22-7075-41F1-B642-7F10DB818495}" presName="sibTrans" presStyleCnt="0"/>
      <dgm:spPr/>
    </dgm:pt>
    <dgm:pt modelId="{EE3A9EF3-9E80-4FCF-B802-61BA193FEB0B}" type="pres">
      <dgm:prSet presAssocID="{CFDCB8BD-0579-4EFA-8889-0109A664B713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F6C2076-D693-4F4B-81BE-9A5DB842024A}" type="pres">
      <dgm:prSet presAssocID="{3E0DE6BE-0227-437E-9CFC-9736D557EBA1}" presName="sibTrans" presStyleCnt="0"/>
      <dgm:spPr/>
    </dgm:pt>
    <dgm:pt modelId="{F24108C4-078C-4F8E-8E5A-2801B2B3EB03}" type="pres">
      <dgm:prSet presAssocID="{1959EBED-04ED-4788-9260-18939425C12C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4BD6064-FDB7-4906-BFC5-A74B9F5D6223}" type="pres">
      <dgm:prSet presAssocID="{F6FC98EF-64A4-452D-B322-35C07DDBCE75}" presName="sibTrans" presStyleCnt="0"/>
      <dgm:spPr/>
    </dgm:pt>
    <dgm:pt modelId="{78C31929-198F-4325-BE67-6711D0FC3295}" type="pres">
      <dgm:prSet presAssocID="{7C229FEA-478D-424C-8753-BDABFEA9E5B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B077496-0189-4D3B-A1AC-B72FEF8B5C9E}" type="presOf" srcId="{BF18A319-7089-417B-9D3D-DFCC71906777}" destId="{67BA8EA1-9EF6-4D43-9DCF-DAB6632B7B4D}" srcOrd="0" destOrd="0" presId="urn:microsoft.com/office/officeart/2005/8/layout/hProcess9"/>
    <dgm:cxn modelId="{51849826-2C61-4F38-9D2F-41F8A1B77822}" srcId="{0BE34A07-A561-4A4E-9A9C-4FCC2F02F997}" destId="{BF18A319-7089-417B-9D3D-DFCC71906777}" srcOrd="1" destOrd="0" parTransId="{B8A8DAE9-B3CF-413C-BAC1-D2858A95C7BB}" sibTransId="{78442049-4E01-43BF-8A66-2747BD198DA9}"/>
    <dgm:cxn modelId="{0957BB64-BAD6-4E5B-B340-D86084999157}" srcId="{0BE34A07-A561-4A4E-9A9C-4FCC2F02F997}" destId="{7C229FEA-478D-424C-8753-BDABFEA9E5B1}" srcOrd="5" destOrd="0" parTransId="{C7BEE674-2BF2-4AF5-B413-D11F89B5A0C2}" sibTransId="{A10E5FB6-3F4B-4870-B12A-020B8CF762CB}"/>
    <dgm:cxn modelId="{E7F53953-8068-4054-8DE4-FA27CC915348}" type="presOf" srcId="{1959EBED-04ED-4788-9260-18939425C12C}" destId="{F24108C4-078C-4F8E-8E5A-2801B2B3EB03}" srcOrd="0" destOrd="0" presId="urn:microsoft.com/office/officeart/2005/8/layout/hProcess9"/>
    <dgm:cxn modelId="{D0F03C90-0C77-4DC6-802C-73FF0968CB9C}" type="presOf" srcId="{8A339414-EA9D-4912-B587-D483E44D2982}" destId="{947FCC61-3D02-4A2A-9F8A-29A8BA506A15}" srcOrd="0" destOrd="0" presId="urn:microsoft.com/office/officeart/2005/8/layout/hProcess9"/>
    <dgm:cxn modelId="{3F888118-CEE7-4811-A9BE-938FD0711CE4}" srcId="{0BE34A07-A561-4A4E-9A9C-4FCC2F02F997}" destId="{8A339414-EA9D-4912-B587-D483E44D2982}" srcOrd="2" destOrd="0" parTransId="{25CF4AA2-084B-456A-AAA5-4B978A9C9BC1}" sibTransId="{5A87FF22-7075-41F1-B642-7F10DB818495}"/>
    <dgm:cxn modelId="{D1B62737-0D8B-45B3-BE86-6BBAE954989E}" type="presOf" srcId="{5C311A69-72B0-41D9-B491-D8867A0A5A65}" destId="{C2FE9ED5-9DF8-4BA8-85CD-04E5BD2E56B8}" srcOrd="0" destOrd="0" presId="urn:microsoft.com/office/officeart/2005/8/layout/hProcess9"/>
    <dgm:cxn modelId="{725415D2-539D-4CE2-BC2B-5F7F834B38DA}" srcId="{0BE34A07-A561-4A4E-9A9C-4FCC2F02F997}" destId="{1959EBED-04ED-4788-9260-18939425C12C}" srcOrd="4" destOrd="0" parTransId="{56B23FE9-0795-47F8-96AE-C90E5E76045D}" sibTransId="{F6FC98EF-64A4-452D-B322-35C07DDBCE75}"/>
    <dgm:cxn modelId="{48295EC1-BF23-465E-8971-ED372ED5EADF}" srcId="{0BE34A07-A561-4A4E-9A9C-4FCC2F02F997}" destId="{5C311A69-72B0-41D9-B491-D8867A0A5A65}" srcOrd="0" destOrd="0" parTransId="{43DBB028-D1CE-4006-8F80-EDC31DF03F57}" sibTransId="{48560EAC-2B80-4BEE-A88C-BBDB57A4EE99}"/>
    <dgm:cxn modelId="{E00387E0-8897-4CBB-9DDE-1966AD4340FA}" type="presOf" srcId="{CFDCB8BD-0579-4EFA-8889-0109A664B713}" destId="{EE3A9EF3-9E80-4FCF-B802-61BA193FEB0B}" srcOrd="0" destOrd="0" presId="urn:microsoft.com/office/officeart/2005/8/layout/hProcess9"/>
    <dgm:cxn modelId="{BD8C97A1-7351-4764-80EF-89AAC8F3403C}" srcId="{0BE34A07-A561-4A4E-9A9C-4FCC2F02F997}" destId="{CFDCB8BD-0579-4EFA-8889-0109A664B713}" srcOrd="3" destOrd="0" parTransId="{07D92D11-039A-467C-9749-0B85749CB1AA}" sibTransId="{3E0DE6BE-0227-437E-9CFC-9736D557EBA1}"/>
    <dgm:cxn modelId="{E4B542E2-223C-4FB8-81CB-88223207C17A}" type="presOf" srcId="{0BE34A07-A561-4A4E-9A9C-4FCC2F02F997}" destId="{84E9A13F-D1DE-451D-86C9-A10CC7F89A14}" srcOrd="0" destOrd="0" presId="urn:microsoft.com/office/officeart/2005/8/layout/hProcess9"/>
    <dgm:cxn modelId="{CDC6971C-D293-4AB0-8DD3-08D145BFD810}" type="presOf" srcId="{7C229FEA-478D-424C-8753-BDABFEA9E5B1}" destId="{78C31929-198F-4325-BE67-6711D0FC3295}" srcOrd="0" destOrd="0" presId="urn:microsoft.com/office/officeart/2005/8/layout/hProcess9"/>
    <dgm:cxn modelId="{266C3638-03B0-436C-8427-DC2C969CE284}" type="presParOf" srcId="{84E9A13F-D1DE-451D-86C9-A10CC7F89A14}" destId="{683C6440-F71F-4D8E-A291-FCCB0795DD37}" srcOrd="0" destOrd="0" presId="urn:microsoft.com/office/officeart/2005/8/layout/hProcess9"/>
    <dgm:cxn modelId="{FC595358-6AB5-4D94-B973-3FC86150FC8F}" type="presParOf" srcId="{84E9A13F-D1DE-451D-86C9-A10CC7F89A14}" destId="{29018CCD-BA46-4E46-A3B3-92326F3C76E0}" srcOrd="1" destOrd="0" presId="urn:microsoft.com/office/officeart/2005/8/layout/hProcess9"/>
    <dgm:cxn modelId="{04D0A77D-F1F6-4136-A893-1B04DD5819CF}" type="presParOf" srcId="{29018CCD-BA46-4E46-A3B3-92326F3C76E0}" destId="{C2FE9ED5-9DF8-4BA8-85CD-04E5BD2E56B8}" srcOrd="0" destOrd="0" presId="urn:microsoft.com/office/officeart/2005/8/layout/hProcess9"/>
    <dgm:cxn modelId="{21DC76B6-CBBE-4332-93D2-A30F8C9BF51A}" type="presParOf" srcId="{29018CCD-BA46-4E46-A3B3-92326F3C76E0}" destId="{E4D6BD80-166E-4D68-94DB-5B940179B123}" srcOrd="1" destOrd="0" presId="urn:microsoft.com/office/officeart/2005/8/layout/hProcess9"/>
    <dgm:cxn modelId="{91B5855B-868B-40F7-823F-DD548E820667}" type="presParOf" srcId="{29018CCD-BA46-4E46-A3B3-92326F3C76E0}" destId="{67BA8EA1-9EF6-4D43-9DCF-DAB6632B7B4D}" srcOrd="2" destOrd="0" presId="urn:microsoft.com/office/officeart/2005/8/layout/hProcess9"/>
    <dgm:cxn modelId="{A19B9AE5-591A-4F23-8BA5-84773D345ABB}" type="presParOf" srcId="{29018CCD-BA46-4E46-A3B3-92326F3C76E0}" destId="{6811D30E-F708-47AC-B07D-20492B4F9C01}" srcOrd="3" destOrd="0" presId="urn:microsoft.com/office/officeart/2005/8/layout/hProcess9"/>
    <dgm:cxn modelId="{15901FA4-ECF9-48D4-BFE0-583585121D99}" type="presParOf" srcId="{29018CCD-BA46-4E46-A3B3-92326F3C76E0}" destId="{947FCC61-3D02-4A2A-9F8A-29A8BA506A15}" srcOrd="4" destOrd="0" presId="urn:microsoft.com/office/officeart/2005/8/layout/hProcess9"/>
    <dgm:cxn modelId="{F9ADA3D3-928A-4142-AA87-DCCDC814330C}" type="presParOf" srcId="{29018CCD-BA46-4E46-A3B3-92326F3C76E0}" destId="{AD4C975B-A83D-406B-9D87-06D5D956BEE3}" srcOrd="5" destOrd="0" presId="urn:microsoft.com/office/officeart/2005/8/layout/hProcess9"/>
    <dgm:cxn modelId="{A9FF71CB-441B-4607-94E7-F66AEA266D99}" type="presParOf" srcId="{29018CCD-BA46-4E46-A3B3-92326F3C76E0}" destId="{EE3A9EF3-9E80-4FCF-B802-61BA193FEB0B}" srcOrd="6" destOrd="0" presId="urn:microsoft.com/office/officeart/2005/8/layout/hProcess9"/>
    <dgm:cxn modelId="{B2089CDE-3BA3-4839-8098-AF745BEBD49D}" type="presParOf" srcId="{29018CCD-BA46-4E46-A3B3-92326F3C76E0}" destId="{0F6C2076-D693-4F4B-81BE-9A5DB842024A}" srcOrd="7" destOrd="0" presId="urn:microsoft.com/office/officeart/2005/8/layout/hProcess9"/>
    <dgm:cxn modelId="{A38D30FB-64F0-4530-85CA-39AD2F0B99C4}" type="presParOf" srcId="{29018CCD-BA46-4E46-A3B3-92326F3C76E0}" destId="{F24108C4-078C-4F8E-8E5A-2801B2B3EB03}" srcOrd="8" destOrd="0" presId="urn:microsoft.com/office/officeart/2005/8/layout/hProcess9"/>
    <dgm:cxn modelId="{867AAE02-E691-4047-874C-F7ED5224A53E}" type="presParOf" srcId="{29018CCD-BA46-4E46-A3B3-92326F3C76E0}" destId="{14BD6064-FDB7-4906-BFC5-A74B9F5D6223}" srcOrd="9" destOrd="0" presId="urn:microsoft.com/office/officeart/2005/8/layout/hProcess9"/>
    <dgm:cxn modelId="{C086B3E1-BE25-4370-87F0-B103BD1168B3}" type="presParOf" srcId="{29018CCD-BA46-4E46-A3B3-92326F3C76E0}" destId="{78C31929-198F-4325-BE67-6711D0FC3295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C6440-F71F-4D8E-A291-FCCB0795DD37}">
      <dsp:nvSpPr>
        <dsp:cNvPr id="0" name=""/>
        <dsp:cNvSpPr/>
      </dsp:nvSpPr>
      <dsp:spPr>
        <a:xfrm>
          <a:off x="611504" y="0"/>
          <a:ext cx="6930390" cy="44958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FE9ED5-9DF8-4BA8-85CD-04E5BD2E56B8}">
      <dsp:nvSpPr>
        <dsp:cNvPr id="0" name=""/>
        <dsp:cNvSpPr/>
      </dsp:nvSpPr>
      <dsp:spPr>
        <a:xfrm>
          <a:off x="99" y="1348740"/>
          <a:ext cx="1193151" cy="1798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活動／商品緣起</a:t>
          </a:r>
          <a:endParaRPr lang="zh-TW" altLang="en-US" sz="18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58344" y="1406985"/>
        <a:ext cx="1076661" cy="1681830"/>
      </dsp:txXfrm>
    </dsp:sp>
    <dsp:sp modelId="{67BA8EA1-9EF6-4D43-9DCF-DAB6632B7B4D}">
      <dsp:nvSpPr>
        <dsp:cNvPr id="0" name=""/>
        <dsp:cNvSpPr/>
      </dsp:nvSpPr>
      <dsp:spPr>
        <a:xfrm>
          <a:off x="1392109" y="1348740"/>
          <a:ext cx="1193151" cy="1798320"/>
        </a:xfrm>
        <a:prstGeom prst="roundRect">
          <a:avLst/>
        </a:prstGeom>
        <a:solidFill>
          <a:srgbClr val="FF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/>
            <a:t>需求分析（效益）</a:t>
          </a:r>
        </a:p>
      </dsp:txBody>
      <dsp:txXfrm>
        <a:off x="1450354" y="1406985"/>
        <a:ext cx="1076661" cy="1681830"/>
      </dsp:txXfrm>
    </dsp:sp>
    <dsp:sp modelId="{947FCC61-3D02-4A2A-9F8A-29A8BA506A15}">
      <dsp:nvSpPr>
        <dsp:cNvPr id="0" name=""/>
        <dsp:cNvSpPr/>
      </dsp:nvSpPr>
      <dsp:spPr>
        <a:xfrm>
          <a:off x="2784119" y="1348740"/>
          <a:ext cx="1193151" cy="1798320"/>
        </a:xfrm>
        <a:prstGeom prst="roundRect">
          <a:avLst/>
        </a:prstGeom>
        <a:solidFill>
          <a:srgbClr val="FF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/>
            <a:t>融入概念議題選擇</a:t>
          </a:r>
          <a:endParaRPr lang="zh-TW" altLang="en-US" sz="1800" kern="1200" dirty="0"/>
        </a:p>
      </dsp:txBody>
      <dsp:txXfrm>
        <a:off x="2842364" y="1406985"/>
        <a:ext cx="1076661" cy="1681830"/>
      </dsp:txXfrm>
    </dsp:sp>
    <dsp:sp modelId="{EE3A9EF3-9E80-4FCF-B802-61BA193FEB0B}">
      <dsp:nvSpPr>
        <dsp:cNvPr id="0" name=""/>
        <dsp:cNvSpPr/>
      </dsp:nvSpPr>
      <dsp:spPr>
        <a:xfrm>
          <a:off x="4176129" y="1348740"/>
          <a:ext cx="1193151" cy="1798320"/>
        </a:xfrm>
        <a:prstGeom prst="roundRect">
          <a:avLst/>
        </a:prstGeom>
        <a:solidFill>
          <a:srgbClr val="FF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/>
            <a:t>限制分析</a:t>
          </a:r>
          <a:endParaRPr lang="zh-TW" altLang="en-US" sz="1800" kern="1200" dirty="0"/>
        </a:p>
      </dsp:txBody>
      <dsp:txXfrm>
        <a:off x="4234374" y="1406985"/>
        <a:ext cx="1076661" cy="1681830"/>
      </dsp:txXfrm>
    </dsp:sp>
    <dsp:sp modelId="{F24108C4-078C-4F8E-8E5A-2801B2B3EB03}">
      <dsp:nvSpPr>
        <dsp:cNvPr id="0" name=""/>
        <dsp:cNvSpPr/>
      </dsp:nvSpPr>
      <dsp:spPr>
        <a:xfrm>
          <a:off x="5568139" y="1348740"/>
          <a:ext cx="1193151" cy="1798320"/>
        </a:xfrm>
        <a:prstGeom prst="roundRect">
          <a:avLst/>
        </a:prstGeom>
        <a:solidFill>
          <a:srgbClr val="FF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/>
            <a:t>行政作業</a:t>
          </a:r>
          <a:endParaRPr lang="zh-TW" altLang="en-US" sz="1800" kern="1200" dirty="0"/>
        </a:p>
      </dsp:txBody>
      <dsp:txXfrm>
        <a:off x="5626384" y="1406985"/>
        <a:ext cx="1076661" cy="1681830"/>
      </dsp:txXfrm>
    </dsp:sp>
    <dsp:sp modelId="{78C31929-198F-4325-BE67-6711D0FC3295}">
      <dsp:nvSpPr>
        <dsp:cNvPr id="0" name=""/>
        <dsp:cNvSpPr/>
      </dsp:nvSpPr>
      <dsp:spPr>
        <a:xfrm>
          <a:off x="6960149" y="1348740"/>
          <a:ext cx="1193151" cy="1798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活動辦理</a:t>
          </a:r>
          <a:r>
            <a:rPr lang="en-US" altLang="zh-TW" sz="18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/>
          </a:r>
          <a:br>
            <a:rPr lang="en-US" altLang="zh-TW" sz="18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</a:br>
          <a:r>
            <a:rPr lang="zh-TW" altLang="en-US" sz="18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商品發行</a:t>
          </a:r>
          <a:endParaRPr lang="en-US" altLang="zh-TW" sz="1800" kern="1200" dirty="0" smtClean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7018394" y="1406985"/>
        <a:ext cx="1076661" cy="1681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4333FE11-352A-454E-BCF2-CBBA3E4E5F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Tw Cen MT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1F95490-1B1B-41D9-8FF0-F22C853918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Tw Cen MT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CF9A6AE-6CA8-4F0C-9B56-EA5F26116C8F}" type="datetimeFigureOut">
              <a:rPr lang="zh-TW" altLang="en-US"/>
              <a:pPr>
                <a:defRPr/>
              </a:pPr>
              <a:t>2023/4/20</a:t>
            </a:fld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133508D-0388-4C31-95F9-A056C7230B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Tw Cen MT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AECDF95-9D22-4F6C-BD96-CF31C24B4A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2F55F6B-DE10-408A-BBE3-324AF6C9FE53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64F58736-426F-4CF0-A77A-8D7D3CC7199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23594C6-9CD8-4D6D-8635-F00258214FF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249E766-581F-475E-AD51-FA12603ECD97}" type="datetimeFigureOut">
              <a:rPr lang="zh-TW" altLang="en-US"/>
              <a:pPr>
                <a:defRPr/>
              </a:pPr>
              <a:t>2023/4/20</a:t>
            </a:fld>
            <a:endParaRPr lang="zh-TW" altLang="en-US" dirty="0"/>
          </a:p>
        </p:txBody>
      </p:sp>
      <p:sp>
        <p:nvSpPr>
          <p:cNvPr id="4" name="投影片圖像版面配置區 3">
            <a:extLst>
              <a:ext uri="{FF2B5EF4-FFF2-40B4-BE49-F238E27FC236}">
                <a16:creationId xmlns:a16="http://schemas.microsoft.com/office/drawing/2014/main" id="{0C1CF8A1-DB7A-4DC2-AAD8-54589B261D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>
            <a:extLst>
              <a:ext uri="{FF2B5EF4-FFF2-40B4-BE49-F238E27FC236}">
                <a16:creationId xmlns:a16="http://schemas.microsoft.com/office/drawing/2014/main" id="{3754A844-BAC9-4B04-B44E-272409CFF5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6A0B3E7-0A2B-490C-8CD1-BE06F54603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3EF972C-90AE-4E73-AD83-19888A110D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1180962-04CE-4B8A-A2A4-086241C00D31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影像版面配置區 1">
            <a:extLst>
              <a:ext uri="{FF2B5EF4-FFF2-40B4-BE49-F238E27FC236}">
                <a16:creationId xmlns:a16="http://schemas.microsoft.com/office/drawing/2014/main" id="{C6AFE7D2-9F53-4672-86F2-A48B966D75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備忘稿版面配置區 2">
            <a:extLst>
              <a:ext uri="{FF2B5EF4-FFF2-40B4-BE49-F238E27FC236}">
                <a16:creationId xmlns:a16="http://schemas.microsoft.com/office/drawing/2014/main" id="{27C9F365-2163-4D41-9C63-523A2FAE00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endParaRPr lang="zh-TW" altLang="en-US"/>
          </a:p>
        </p:txBody>
      </p:sp>
      <p:sp>
        <p:nvSpPr>
          <p:cNvPr id="13316" name="投影片編號版面配置區 3">
            <a:extLst>
              <a:ext uri="{FF2B5EF4-FFF2-40B4-BE49-F238E27FC236}">
                <a16:creationId xmlns:a16="http://schemas.microsoft.com/office/drawing/2014/main" id="{BD413119-AAD6-4A91-9844-4219161634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8183A198-52BD-43A3-A59E-D3867D5CF375}" type="slidenum">
              <a:rPr kumimoji="0" lang="zh-TW" altLang="en-US" smtClean="0">
                <a:latin typeface="Calibri" panose="020F0502020204030204" pitchFamily="34" charset="0"/>
              </a:rPr>
              <a:pPr/>
              <a:t>1</a:t>
            </a:fld>
            <a:endParaRPr kumimoji="0"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902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820023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109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85409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170998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26784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029369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141118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662614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8687765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1559183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8539558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/>
              <a:t>Benz 350SL</a:t>
            </a:r>
          </a:p>
          <a:p>
            <a:r>
              <a:rPr lang="zh-TW" altLang="en-US" dirty="0" smtClean="0"/>
              <a:t>臺北市昆明街、武昌街口</a:t>
            </a:r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27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6860825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/>
              <a:t>Benz 350SL</a:t>
            </a:r>
          </a:p>
          <a:p>
            <a:r>
              <a:rPr lang="zh-TW" altLang="en-US" dirty="0" smtClean="0"/>
              <a:t>臺北市昆明街、武昌街口</a:t>
            </a:r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08335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8530484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7175799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543500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40799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421827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8890092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0740660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9232230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8735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34826402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99065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2823536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2126688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91817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677173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80918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135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827492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730075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0352537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4851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19930319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0556034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5883975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8986460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0778599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572745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2174539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214916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485747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0478198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3737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3734722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7612459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1744983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8504866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8634290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94307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5562504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760314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025127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157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70312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358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619335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715986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0959548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76638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685430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4029887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8297765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8992470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4483248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3852202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971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44228289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9368237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240963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171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746570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176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714842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177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79478392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0836599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2155409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1692717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35521368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6110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dirty="0"/>
              <a:t>龍山、華山、松山、中山</a:t>
            </a:r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3294036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68367194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189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7516000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0766138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7376650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5906366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415905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124120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40663361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27941977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197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2690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582965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2473366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199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71405947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0086952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83371530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11252723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203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159938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204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4509046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466134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3647103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207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6916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20197018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02149433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209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9961162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213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6938995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214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5323983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7323370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41767910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0301898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0867607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4380833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223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32249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0133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7583302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224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5312007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影像版面配置區 1">
            <a:extLst>
              <a:ext uri="{FF2B5EF4-FFF2-40B4-BE49-F238E27FC236}">
                <a16:creationId xmlns:a16="http://schemas.microsoft.com/office/drawing/2014/main" id="{C6AFE7D2-9F53-4672-86F2-A48B966D75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備忘稿版面配置區 2">
            <a:extLst>
              <a:ext uri="{FF2B5EF4-FFF2-40B4-BE49-F238E27FC236}">
                <a16:creationId xmlns:a16="http://schemas.microsoft.com/office/drawing/2014/main" id="{27C9F365-2163-4D41-9C63-523A2FAE00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endParaRPr lang="zh-TW" altLang="en-US"/>
          </a:p>
        </p:txBody>
      </p:sp>
      <p:sp>
        <p:nvSpPr>
          <p:cNvPr id="13316" name="投影片編號版面配置區 3">
            <a:extLst>
              <a:ext uri="{FF2B5EF4-FFF2-40B4-BE49-F238E27FC236}">
                <a16:creationId xmlns:a16="http://schemas.microsoft.com/office/drawing/2014/main" id="{BD413119-AAD6-4A91-9844-4219161634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8183A198-52BD-43A3-A59E-D3867D5CF375}" type="slidenum">
              <a:rPr kumimoji="0" lang="zh-TW" altLang="en-US" smtClean="0">
                <a:latin typeface="Calibri" panose="020F0502020204030204" pitchFamily="34" charset="0"/>
              </a:rPr>
              <a:pPr/>
              <a:t>225</a:t>
            </a:fld>
            <a:endParaRPr kumimoji="0"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9477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030115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469205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1653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7581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4346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35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328318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36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0600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7914" indent="-177914">
              <a:buFont typeface="Arial" panose="020B0604020202020204" pitchFamily="34" charset="0"/>
              <a:buChar char="•"/>
            </a:pPr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42604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0736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447928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dirty="0" smtClean="0"/>
              <a:t>閩南、客家、外省、原住民、新移民</a:t>
            </a:r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738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78552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81689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646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58856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68982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影像版面配置區 1">
            <a:extLst>
              <a:ext uri="{FF2B5EF4-FFF2-40B4-BE49-F238E27FC236}">
                <a16:creationId xmlns:a16="http://schemas.microsoft.com/office/drawing/2014/main" id="{2C09EDEF-D3F9-4E70-B895-925C4C811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備忘稿版面配置區 2">
            <a:extLst>
              <a:ext uri="{FF2B5EF4-FFF2-40B4-BE49-F238E27FC236}">
                <a16:creationId xmlns:a16="http://schemas.microsoft.com/office/drawing/2014/main" id="{FB0D8610-7E0A-4EC2-9168-2A2D44B6D2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3316" name="投影片編號版面配置區 3">
            <a:extLst>
              <a:ext uri="{FF2B5EF4-FFF2-40B4-BE49-F238E27FC236}">
                <a16:creationId xmlns:a16="http://schemas.microsoft.com/office/drawing/2014/main" id="{D07502E3-5823-41DA-B53C-899E83B034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70959" indent="-296523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86091" indent="-237218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60528" indent="-237218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134964" indent="-237218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B5019EAE-DADE-4CE9-B4CE-144AA7AE2FD9}" type="slidenum">
              <a:rPr kumimoji="0" lang="zh-TW" altLang="en-US" smtClean="0">
                <a:latin typeface="Calibri" panose="020F0502020204030204" pitchFamily="34" charset="0"/>
              </a:rPr>
              <a:pPr/>
              <a:t>45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775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46671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20225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01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20860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94816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68817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40460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16728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36791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23834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772631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70959" indent="-29652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86091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60528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134964" indent="-23721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60940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3083837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558273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4032710" indent="-237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361497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08208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89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80314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7970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3232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64176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6629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029668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64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11712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3588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075687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621043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782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918824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69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765344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985814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7705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543998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089174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69210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088967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120341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581471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8493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473112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79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129340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77783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077246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648000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48323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380417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49508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474125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373033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4998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131704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89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27071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631486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477035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602505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591206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506036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>
            <a:extLst>
              <a:ext uri="{FF2B5EF4-FFF2-40B4-BE49-F238E27FC236}">
                <a16:creationId xmlns:a16="http://schemas.microsoft.com/office/drawing/2014/main" id="{8AE86AE7-3022-4C86-9165-7ADF99E550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>
            <a:extLst>
              <a:ext uri="{FF2B5EF4-FFF2-40B4-BE49-F238E27FC236}">
                <a16:creationId xmlns:a16="http://schemas.microsoft.com/office/drawing/2014/main" id="{34F1FF99-79C8-450C-A1B0-1796FE9BBE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0900" name="投影片編號版面配置區 3">
            <a:extLst>
              <a:ext uri="{FF2B5EF4-FFF2-40B4-BE49-F238E27FC236}">
                <a16:creationId xmlns:a16="http://schemas.microsoft.com/office/drawing/2014/main" id="{2CA9AF80-C556-454E-BEE8-28BA69F014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9B1AB04-8FD8-4676-AFC6-8109319E6F54}" type="slidenum">
              <a:rPr lang="zh-TW" altLang="en-US" smtClean="0"/>
              <a:pPr>
                <a:spcBef>
                  <a:spcPct val="0"/>
                </a:spcBef>
              </a:pPr>
              <a:t>95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256079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影像版面配置區 1">
            <a:extLst>
              <a:ext uri="{FF2B5EF4-FFF2-40B4-BE49-F238E27FC236}">
                <a16:creationId xmlns:a16="http://schemas.microsoft.com/office/drawing/2014/main" id="{6A297BEC-58D8-45AD-B7EF-E074461D3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備忘稿版面配置區 2">
            <a:extLst>
              <a:ext uri="{FF2B5EF4-FFF2-40B4-BE49-F238E27FC236}">
                <a16:creationId xmlns:a16="http://schemas.microsoft.com/office/drawing/2014/main" id="{D5E5F471-4E5C-41E6-8ED6-23CD7D952C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8852" name="投影片編號版面配置區 3">
            <a:extLst>
              <a:ext uri="{FF2B5EF4-FFF2-40B4-BE49-F238E27FC236}">
                <a16:creationId xmlns:a16="http://schemas.microsoft.com/office/drawing/2014/main" id="{90E86B4D-FE05-4608-BA3E-FFA55DE82E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C7831060-3DD0-48C4-9A6B-DA5CF30818FB}" type="slidenum">
              <a:rPr kumimoji="0" lang="zh-TW" altLang="en-US" smtClean="0">
                <a:latin typeface="Calibri" panose="020F0502020204030204" pitchFamily="34" charset="0"/>
              </a:rPr>
              <a:pPr/>
              <a:t>96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66479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97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700722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98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9507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8212353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99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87791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700070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165436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4356491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14493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5746590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>
            <a:extLst>
              <a:ext uri="{FF2B5EF4-FFF2-40B4-BE49-F238E27FC236}">
                <a16:creationId xmlns:a16="http://schemas.microsoft.com/office/drawing/2014/main" id="{DCAF5CEA-D4B3-49EB-9F3D-0F725CCD2A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備忘稿版面配置區 2">
            <a:extLst>
              <a:ext uri="{FF2B5EF4-FFF2-40B4-BE49-F238E27FC236}">
                <a16:creationId xmlns:a16="http://schemas.microsoft.com/office/drawing/2014/main" id="{3DA5D25C-F2C9-47C6-B552-3AF355DE42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5364" name="投影片編號版面配置區 3">
            <a:extLst>
              <a:ext uri="{FF2B5EF4-FFF2-40B4-BE49-F238E27FC236}">
                <a16:creationId xmlns:a16="http://schemas.microsoft.com/office/drawing/2014/main" id="{23CAA74B-2DD9-4AC3-B3F4-FC9CAB7CA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01F6247-8786-4049-A345-F43CFA862523}" type="slidenum">
              <a:rPr lang="zh-TW" altLang="en-US" smtClean="0"/>
              <a:pPr>
                <a:spcBef>
                  <a:spcPct val="0"/>
                </a:spcBef>
              </a:pPr>
              <a:t>105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68645574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106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11006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107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63016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圖像版面配置區 1">
            <a:extLst>
              <a:ext uri="{FF2B5EF4-FFF2-40B4-BE49-F238E27FC236}">
                <a16:creationId xmlns:a16="http://schemas.microsoft.com/office/drawing/2014/main" id="{27F1DC98-6D5A-4AD6-88B7-1889D3C8B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備忘稿版面配置區 2">
            <a:extLst>
              <a:ext uri="{FF2B5EF4-FFF2-40B4-BE49-F238E27FC236}">
                <a16:creationId xmlns:a16="http://schemas.microsoft.com/office/drawing/2014/main" id="{4E3AB8E1-4F50-4627-90BF-EA0F27F585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9460" name="投影片編號版面配置區 3">
            <a:extLst>
              <a:ext uri="{FF2B5EF4-FFF2-40B4-BE49-F238E27FC236}">
                <a16:creationId xmlns:a16="http://schemas.microsoft.com/office/drawing/2014/main" id="{C6965920-DE12-4D6F-899D-899A90E184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1501ECE-B761-4812-AC81-E6762C2DFCD4}" type="slidenum">
              <a:rPr lang="zh-TW" altLang="en-US" smtClean="0"/>
              <a:pPr>
                <a:spcBef>
                  <a:spcPct val="0"/>
                </a:spcBef>
              </a:pPr>
              <a:t>108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230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 hasCustomPrompt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altLang="zh-TW" dirty="0"/>
          </a:p>
        </p:txBody>
      </p:sp>
      <p:sp>
        <p:nvSpPr>
          <p:cNvPr id="6" name="投影片編號版面配置區 22">
            <a:extLst>
              <a:ext uri="{FF2B5EF4-FFF2-40B4-BE49-F238E27FC236}">
                <a16:creationId xmlns:a16="http://schemas.microsoft.com/office/drawing/2014/main" id="{8934BE28-D8E1-4C10-902B-58571987D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EBFA-B910-4E13-9B17-59E05C9A1AE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14792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標題 17">
            <a:extLst>
              <a:ext uri="{FF2B5EF4-FFF2-40B4-BE49-F238E27FC236}">
                <a16:creationId xmlns:a16="http://schemas.microsoft.com/office/drawing/2014/main" id="{D452FA25-98DF-47E2-A44B-1F868D573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115889"/>
            <a:ext cx="8928100" cy="3479726"/>
          </a:xfrm>
        </p:spPr>
        <p:txBody>
          <a:bodyPr anchor="b" anchorCtr="0"/>
          <a:lstStyle>
            <a:lvl1pPr algn="l" rtl="0" eaLnBrk="1" fontAlgn="auto" hangingPunct="1">
              <a:spcBef>
                <a:spcPct val="0"/>
              </a:spcBef>
              <a:spcAft>
                <a:spcPts val="0"/>
              </a:spcAft>
              <a:defRPr kumimoji="0" lang="zh-TW" altLang="en-US" sz="7200" b="1" kern="1200" spc="-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E04DC95-52DE-4CC2-B394-B071FA560081}"/>
              </a:ext>
            </a:extLst>
          </p:cNvPr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C336D7-9599-4422-8FA7-0BEA94AAD45B}"/>
              </a:ext>
            </a:extLst>
          </p:cNvPr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2DD78B-F0B0-43E3-B264-B706F476C842}"/>
              </a:ext>
            </a:extLst>
          </p:cNvPr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483768" y="6050037"/>
            <a:ext cx="6584032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/>
              <a:t>按一下以編輯母片副標題樣式</a:t>
            </a:r>
            <a:endParaRPr lang="en-US" dirty="0"/>
          </a:p>
        </p:txBody>
      </p:sp>
      <p:sp>
        <p:nvSpPr>
          <p:cNvPr id="7" name="日期版面配置區 27">
            <a:extLst>
              <a:ext uri="{FF2B5EF4-FFF2-40B4-BE49-F238E27FC236}">
                <a16:creationId xmlns:a16="http://schemas.microsoft.com/office/drawing/2014/main" id="{23A0F7DC-E540-4B3D-B315-EE70A64F5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TW" altLang="en-US" dirty="0"/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07F1A92F-93AE-417E-864D-5057A52F9E4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362200" y="3727004"/>
            <a:ext cx="6674295" cy="22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9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Arial" charset="0"/>
              </a:rPr>
              <a:t>吳宇凡</a:t>
            </a:r>
            <a:r>
              <a:rPr kumimoji="0" lang="zh-TW" altLang="en-US" sz="2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</a:t>
            </a:r>
            <a:r>
              <a:rPr kumimoji="0" lang="en-US" altLang="zh-TW" sz="2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WU, YU-FAN</a:t>
            </a:r>
            <a:r>
              <a:rPr kumimoji="0" lang="zh-TW" altLang="en-US" sz="29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endParaRPr kumimoji="0" lang="en-US" altLang="zh-TW" sz="29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2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Arial" charset="0"/>
              </a:rPr>
              <a:t>國立臺北科技大學文化事業發展系助理教授</a:t>
            </a:r>
            <a:endParaRPr kumimoji="0" lang="en-US" altLang="zh-TW" sz="22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Arial" charset="0"/>
            </a:endParaRPr>
          </a:p>
          <a:p>
            <a:pPr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TW" sz="1600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Assistant Professor, department of Cultural Vocation Development, National Taipei University of Technology</a:t>
            </a:r>
            <a:endParaRPr kumimoji="0" lang="zh-TW" altLang="en-US" sz="16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90C22C03-F979-4838-973F-67ED86A33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00" y="3834000"/>
            <a:ext cx="2041200" cy="20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791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07646E3-DABA-43A9-9B9E-9BAB7391A338}"/>
              </a:ext>
            </a:extLst>
          </p:cNvPr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E89F47-BDBC-4C56-9514-54CE5CF9AC58}"/>
              </a:ext>
            </a:extLst>
          </p:cNvPr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3CB1EE6-F553-4884-A516-D11A10E6DB4F}"/>
              </a:ext>
            </a:extLst>
          </p:cNvPr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3600" b="0" cap="none">
                <a:solidFill>
                  <a:srgbClr val="FFFFFF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8" name="投影片編號版面配置區 12">
            <a:extLst>
              <a:ext uri="{FF2B5EF4-FFF2-40B4-BE49-F238E27FC236}">
                <a16:creationId xmlns:a16="http://schemas.microsoft.com/office/drawing/2014/main" id="{19C79BB2-E186-41EC-A18A-1E5676C534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1600200"/>
            <a:ext cx="1295400" cy="9906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D8E7135-34F9-4269-BD8F-62AB09B08F72}" type="slidenum">
              <a:rPr lang="en-US" altLang="zh-TW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416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3EE7A12-401E-4576-AA24-41E8F4A5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213682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3">
            <a:extLst>
              <a:ext uri="{FF2B5EF4-FFF2-40B4-BE49-F238E27FC236}">
                <a16:creationId xmlns:a16="http://schemas.microsoft.com/office/drawing/2014/main" id="{ACE3E6B8-7C48-48A2-A09B-1B1115546B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內容版面配置區 1">
            <a:extLst>
              <a:ext uri="{FF2B5EF4-FFF2-40B4-BE49-F238E27FC236}">
                <a16:creationId xmlns:a16="http://schemas.microsoft.com/office/drawing/2014/main" id="{034ACED8-D631-4C3A-8D9C-40360171B25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043608"/>
            <a:ext cx="8153400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algn="just" eaLnBrk="1" hangingPunct="1">
              <a:defRPr/>
            </a:pPr>
            <a:endParaRPr lang="en-US" altLang="zh-TW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4CAA8683-4743-4E54-8500-2402A31F0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eaLnBrk="1" hangingPunct="1">
              <a:defRPr/>
            </a:pPr>
            <a:endParaRPr lang="en-US" altLang="zh-TW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29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>
            <a:extLst>
              <a:ext uri="{FF2B5EF4-FFF2-40B4-BE49-F238E27FC236}">
                <a16:creationId xmlns:a16="http://schemas.microsoft.com/office/drawing/2014/main" id="{CEED05D4-BE0B-4D9B-8A42-ED04767B648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  <a:endParaRPr lang="en-US" altLang="zh-TW"/>
          </a:p>
        </p:txBody>
      </p:sp>
      <p:sp>
        <p:nvSpPr>
          <p:cNvPr id="1027" name="文字版面配置區 12">
            <a:extLst>
              <a:ext uri="{FF2B5EF4-FFF2-40B4-BE49-F238E27FC236}">
                <a16:creationId xmlns:a16="http://schemas.microsoft.com/office/drawing/2014/main" id="{E35F2379-48A9-403B-927A-6BE5210A51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altLang="zh-TW"/>
          </a:p>
        </p:txBody>
      </p:sp>
      <p:sp>
        <p:nvSpPr>
          <p:cNvPr id="14" name="日期版面配置區 13">
            <a:extLst>
              <a:ext uri="{FF2B5EF4-FFF2-40B4-BE49-F238E27FC236}">
                <a16:creationId xmlns:a16="http://schemas.microsoft.com/office/drawing/2014/main" id="{930C5956-70CF-44E3-B6AE-B992F95323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E184970-DA2D-493C-ADE5-0C4628EEF5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244B44-3840-4618-8AFD-B6371653F39F}"/>
              </a:ext>
            </a:extLst>
          </p:cNvPr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BA54B5-A3E7-4885-B3F7-F39AECE9DB51}"/>
              </a:ext>
            </a:extLst>
          </p:cNvPr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27A383-FCE2-4B3F-A659-04D4B2110670}"/>
              </a:ext>
            </a:extLst>
          </p:cNvPr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3" name="投影片編號版面配置區 22">
            <a:extLst>
              <a:ext uri="{FF2B5EF4-FFF2-40B4-BE49-F238E27FC236}">
                <a16:creationId xmlns:a16="http://schemas.microsoft.com/office/drawing/2014/main" id="{133C0122-63E4-4A98-959E-B78668BFC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kumimoji="0" sz="1400" b="1">
                <a:solidFill>
                  <a:srgbClr val="FFFFFF"/>
                </a:solidFill>
                <a:ea typeface="微軟正黑體" panose="020B0604030504040204" pitchFamily="34" charset="-120"/>
              </a:defRPr>
            </a:lvl1pPr>
          </a:lstStyle>
          <a:p>
            <a:pPr>
              <a:defRPr/>
            </a:pPr>
            <a:fld id="{75D5A5C4-BE19-434C-814A-4DB4DDD9806B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71" r:id="rId2"/>
    <p:sldLayoutId id="2147484372" r:id="rId3"/>
    <p:sldLayoutId id="2147484373" r:id="rId4"/>
    <p:sldLayoutId id="214748437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  <a:ea typeface="微軟正黑體" pitchFamily="34" charset="-12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fBZAkapLaA" TargetMode="External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DyqmUKjNdg" TargetMode="Externa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L-IVMeQxWs" TargetMode="External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SqWHzNzmN8" TargetMode="Externa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_khE8dVqXQ&amp;feature=share&amp;fbclid=IwAR3YsEcRSZiIK4Ma-c0D8cVyQC1cje7x5mAwwQDFmIiEvyzr5hKygB_gx1Q&amp;app=desktop" TargetMode="Externa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5" Type="http://schemas.openxmlformats.org/officeDocument/2006/relationships/hyperlink" Target="https://www.chinatimes.com/newspapers/20200720000512-260102?chdtv" TargetMode="External"/><Relationship Id="rId4" Type="http://schemas.openxmlformats.org/officeDocument/2006/relationships/image" Target="../media/image91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.tw/videos/476775247748261" TargetMode="External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9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3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3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4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4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4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4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hyperlink" Target="/learndash-courses/photo-reminiscence-course/" TargetMode="External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3.jpeg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4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4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4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4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4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783537389449616" TargetMode="External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9.jpe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2840282596273404" TargetMode="External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0.jpe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2840282596273404" TargetMode="External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1.jpe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4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4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100001125401734/videos/pcb.2954927047933179/2869423803105105" TargetMode="External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7.jpe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466771175270641" TargetMode="External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8.jpe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4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4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815248362803379" TargetMode="External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3.jpe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wuyufan/videos/815248362803379" TargetMode="External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4.jpe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4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4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4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4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4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4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2.jpe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yRWCv2jOWI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QbkhYg2Dz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J2nP8MO_0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4E668CC-2023-449D-BCD5-12B61CA85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4681263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zh-TW" alt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從商品、服務到沉浸式</a:t>
            </a:r>
            <a:r>
              <a:rPr lang="zh-TW" alt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體驗：</a:t>
            </a:r>
            <a:r>
              <a:rPr lang="zh-TW" altLang="en-US" sz="8000" dirty="0" smtClean="0">
                <a:solidFill>
                  <a:srgbClr val="F96A1B"/>
                </a:solidFill>
              </a:rPr>
              <a:t>圖書館</a:t>
            </a:r>
            <a:r>
              <a:rPr lang="zh-TW" altLang="en-US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文創轉化及其醫療跨</a:t>
            </a:r>
            <a:r>
              <a:rPr lang="zh-TW" alt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域</a:t>
            </a:r>
            <a:endParaRPr lang="zh-TW" altLang="en-US" sz="8000" b="1" spc="-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5E8E43DD-2472-4200-9830-6AE8E3F4A3E6}"/>
              </a:ext>
            </a:extLst>
          </p:cNvPr>
          <p:cNvSpPr txBox="1">
            <a:spLocks/>
          </p:cNvSpPr>
          <p:nvPr/>
        </p:nvSpPr>
        <p:spPr bwMode="auto">
          <a:xfrm>
            <a:off x="107950" y="4149080"/>
            <a:ext cx="8928100" cy="251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charset="0"/>
              </a:rPr>
              <a:t>吳宇凡</a:t>
            </a: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</a:t>
            </a:r>
            <a:r>
              <a:rPr kumimoji="0" lang="en-US" altLang="zh-TW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WU, YU-FAN</a:t>
            </a: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endParaRPr kumimoji="0" lang="en-US" altLang="zh-TW" sz="2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2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Arial" charset="0"/>
              </a:rPr>
              <a:t>國立臺北科技大學文化事業發展系助理教授</a:t>
            </a:r>
            <a:endParaRPr kumimoji="0" lang="en-US" altLang="zh-TW" sz="22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Arial" charset="0"/>
            </a:endParaRPr>
          </a:p>
          <a:p>
            <a:pPr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TW" sz="1600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Assistant Professor, department of Cultural Vocation Development, National Taipei University of Technology</a:t>
            </a:r>
            <a:endParaRPr kumimoji="0" lang="zh-TW" altLang="en-US" sz="16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2970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不只借書 圖書館變創客教室教</a:t>
            </a:r>
            <a:r>
              <a:rPr lang="en-US" altLang="zh-TW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列印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https://www.chinatimes.com/realtimenews/20190916003538-260405?chdtv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146" name="Picture 2" descr="新北市立圖書館將開設3D列印課程。（新北市立圖書館提供／王揚傑新北傳真）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" y="417353"/>
            <a:ext cx="9144002" cy="525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8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100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10242" name="Picture 2" descr="https://i.ebayimg.com/images/g/yRAAAOSwBHlfEXdI/s-l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924" y="-321288"/>
            <a:ext cx="9515452" cy="735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28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101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6146" name="Picture 2" descr="https://i.ebayimg.com/images/g/4PoAAOSwiiVbpM3G/s-l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54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446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102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2" name="Picture 2" descr="Unknown, Hand-tinting of Photographs in the Studio of T. Enami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2731" y="0"/>
            <a:ext cx="104094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584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材料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著色用照片，以選擇無光細面紙，有光紙很難著色，粗面紙雖容易著色，但結果不及細面紙美觀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照片內容與著色的難易程度有關，一般普遍認為，</a:t>
            </a:r>
            <a:r>
              <a:rPr lang="zh-TW" altLang="en-US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簡單的風景，著色最易，人像著色最難</a:t>
            </a:r>
            <a:endParaRPr lang="en-US" altLang="zh-TW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簡單的風景（最容易）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海濱景象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瀑布景象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靜物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多數人合照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手工上色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 txBox="1">
            <a:spLocks/>
          </p:cNvSpPr>
          <p:nvPr/>
        </p:nvSpPr>
        <p:spPr bwMode="auto">
          <a:xfrm>
            <a:off x="4139516" y="1447800"/>
            <a:ext cx="462500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6713" lvl="1" indent="0" algn="just">
              <a:buNone/>
            </a:pPr>
            <a:r>
              <a:rPr kumimoji="0"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6713" lvl="1" indent="0" algn="just">
              <a:buNone/>
            </a:pPr>
            <a:r>
              <a:rPr kumimoji="0"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kumimoji="0"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夕照</a:t>
            </a: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kumimoji="0"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鳥獸</a:t>
            </a: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kumimoji="0"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雪景</a:t>
            </a: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kumimoji="0"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室內景物</a:t>
            </a: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kumimoji="0"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人物（最難）</a:t>
            </a:r>
            <a:endParaRPr kumimoji="0"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kumimoji="0"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38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材料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著色的顏料，可以購買成品（現在已經買不到了），或購買顏料自製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zh-TW" dirty="0">
                <a:latin typeface="+mn-ea"/>
                <a:cs typeface="Arial" panose="020B0604020202020204" pitchFamily="34" charset="0"/>
              </a:rPr>
              <a:t>染料</a:t>
            </a:r>
            <a:r>
              <a:rPr lang="zh-TW" altLang="en-US" dirty="0">
                <a:latin typeface="+mn-ea"/>
                <a:cs typeface="Arial" panose="020B0604020202020204" pitchFamily="34" charset="0"/>
              </a:rPr>
              <a:t>：</a:t>
            </a:r>
            <a:r>
              <a:rPr lang="zh-TW" altLang="zh-TW" dirty="0">
                <a:latin typeface="+mn-ea"/>
              </a:rPr>
              <a:t>鹼性染料</a:t>
            </a:r>
            <a:r>
              <a:rPr lang="zh-TW" altLang="en-US" dirty="0">
                <a:latin typeface="+mn-ea"/>
              </a:rPr>
              <a:t>，</a:t>
            </a:r>
            <a:r>
              <a:rPr lang="zh-TW" altLang="zh-TW" dirty="0">
                <a:latin typeface="+mn-ea"/>
              </a:rPr>
              <a:t>最初用於紡織品染色</a:t>
            </a:r>
            <a:r>
              <a:rPr lang="zh-TW" altLang="en-US" dirty="0">
                <a:latin typeface="+mn-ea"/>
              </a:rPr>
              <a:t>，</a:t>
            </a:r>
            <a:r>
              <a:rPr lang="zh-TW" altLang="zh-TW" dirty="0">
                <a:latin typeface="+mn-ea"/>
              </a:rPr>
              <a:t>對印刷品進行染色而不是對其進行著色，</a:t>
            </a:r>
            <a:r>
              <a:rPr lang="zh-TW" altLang="en-US" dirty="0">
                <a:latin typeface="+mn-ea"/>
              </a:rPr>
              <a:t>所以</a:t>
            </a:r>
            <a:r>
              <a:rPr lang="zh-TW" altLang="zh-TW" dirty="0">
                <a:latin typeface="+mn-ea"/>
              </a:rPr>
              <a:t>會遮擋照片的細節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水彩：水彩著色簿、清水杯、調色盤、筆、脫脂棉花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油彩：顏料、脫脂棉花、牙籤、木棒、松節油、玻璃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鉛／蠟筆：著色用筆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latin typeface="+mn-ea"/>
                <a:cs typeface="Arial" panose="020B0604020202020204" pitchFamily="34" charset="0"/>
              </a:rPr>
              <a:t>油彩和水彩著色，顏色最多，效果也好</a:t>
            </a:r>
            <a:endParaRPr lang="en-US" altLang="zh-TW" dirty="0">
              <a:latin typeface="+mn-ea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手工上色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6117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油彩著色方法與手續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先將棉花剪成小條，捲在牙籤上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將各油色依其多少加少許在玻璃上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用已捲棉花的牙籤，先著細小部分的顏色，如人像的眉眼口等，沾油色在相片上輕輕擦，至平勻為止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照片因本身已分黑白明暗，故在著色時可不必顧慮濃淡層次，如嫌油彩太厚時，可稍加松節油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著色進行時，不必太拘謹地留出照片四周的白邊，待全部著好後，再行修整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手工上色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088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黑白世界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1839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年，法國人達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爾（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Daguerre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）發表達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蓋爾攝影法（銀版法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鋪蓋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著銀的銅板浸入碘中獲得碘化銀，然後使它曝光數分鐘，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然後把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汞在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攝氏度的溫度下覆蓋到銅板上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，最後再用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食鹽水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定影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照相技術發明後，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1840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年代雖已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有實驗性彩色攝影的紀錄，但早期技術仍相當受限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，與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今日所謂彩色照片有著天壤之別，直至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1930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前，多數影像仍是黑白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片 10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3" t="17101" r="28344" b="20601"/>
          <a:stretch/>
        </p:blipFill>
        <p:spPr>
          <a:xfrm>
            <a:off x="0" y="1715627"/>
            <a:ext cx="9144000" cy="489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9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黑白世界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1839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年，法國人達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爾（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Daguerre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）發表達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蓋爾攝影法（銀版法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鋪蓋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著銀的銅板浸入碘中獲得碘化銀，然後使它曝光數分鐘，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然後把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汞在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攝氏度的溫度下覆蓋到銅板上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，最後再用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食鹽水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定影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照相技術發明後，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1840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年代雖已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有實驗性彩色攝影的紀錄，但早期技術仍相當受限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，與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今日所謂彩色照片有著天壤之別，直至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1930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前，多數影像仍是黑白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3" t="17101" r="28344" b="21301"/>
          <a:stretch/>
        </p:blipFill>
        <p:spPr>
          <a:xfrm>
            <a:off x="0" y="1715627"/>
            <a:ext cx="9144000" cy="489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4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黑白世界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1839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年，法國人達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爾（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Daguerre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）發表達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蓋爾攝影法（銀版法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鋪蓋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著銀的銅板浸入碘中獲得碘化銀，然後使它曝光數分鐘，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然後把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汞在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攝氏度的溫度下覆蓋到銅板上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，最後再用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食鹽水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定影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照相技術發明後，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1840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年代雖已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有實驗性彩色攝影的紀錄，但早期技術仍相當受限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，與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今日所謂彩色照片有著天壤之別，直至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1930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前，多數影像仍是黑白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片 10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3" t="17101" r="28344" b="20601"/>
          <a:stretch/>
        </p:blipFill>
        <p:spPr>
          <a:xfrm>
            <a:off x="0" y="1715627"/>
            <a:ext cx="9144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4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黑白世界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1839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年，法國人達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爾（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Daguerre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）發表達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蓋爾攝影法（銀版法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鋪蓋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著銀的銅板浸入碘中獲得碘化銀，然後使它曝光數分鐘，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然後把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汞在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攝氏度的溫度下覆蓋到銅板上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，最後再用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食鹽水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定影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照相技術發明後，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1840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年代雖已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有實驗性彩色攝影的紀錄，但早期技術仍相當受限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，與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今日所謂彩色照片有著天壤之別，直至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1930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年代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前，多數影像仍是黑白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圖片 11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3" t="17101" r="28344" b="20601"/>
          <a:stretch/>
        </p:blipFill>
        <p:spPr>
          <a:xfrm>
            <a:off x="0" y="1715628"/>
            <a:ext cx="9144000" cy="488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6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你覺得實體圖書館的價值是什麼？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讀者來圖書館，可以得到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什麼 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有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別於數位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 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東西？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你會逛書店，但你可曾逛過圖書館？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你可以一本一本拿起書籍挑選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你可以享受群書環繞的氛圍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你可以與館員面對面談話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你可以利用空間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此外，你還可以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</a:p>
          <a:p>
            <a:pPr lvl="3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青木真理子現象（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青木</a:t>
            </a:r>
            <a:r>
              <a: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まりこ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現象，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Aoki Mariko </a:t>
            </a:r>
            <a:r>
              <a:rPr lang="en-US" altLang="zh-TW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genjyo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 smtClean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新世代</a:t>
            </a:r>
            <a:r>
              <a:rPr lang="zh-TW" altLang="en-US" sz="6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圖書館？</a:t>
            </a:r>
            <a:endParaRPr lang="en-US" altLang="zh-TW" sz="6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21756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>
            <a:hlinkClick r:id="rId3"/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310802"/>
            <a:ext cx="5736964" cy="4302723"/>
          </a:xfrm>
          <a:prstGeom prst="rect">
            <a:avLst/>
          </a:prstGeom>
        </p:spPr>
      </p:pic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13" name="內容版面配置區 1">
            <a:hlinkClick r:id="rId3"/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5023755" y="2848645"/>
            <a:ext cx="4302722" cy="3227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40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310802"/>
            <a:ext cx="5736964" cy="4302723"/>
          </a:xfrm>
          <a:prstGeom prst="rect">
            <a:avLst/>
          </a:prstGeom>
        </p:spPr>
      </p:pic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13" name="內容版面配置區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>
            <a:off x="5023755" y="2848645"/>
            <a:ext cx="4302722" cy="3227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李湞吉（左）除了是知名攝影家，本身也擅長手工上色，他早年拍攝許多當地人照片並上色以作為展示，曾是他模特兒的賽夏族女子風美香（右）見到15歲的自己甚感驚喜。（黃子明攝）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12402"/>
            <a:ext cx="9108505" cy="687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66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310802"/>
            <a:ext cx="5736964" cy="430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265794"/>
            <a:ext cx="5796644" cy="434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水彩著色方法與手續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先用棉花沾清水，輕擦照片全面，稍乾後，用濕毛筆於著色簿中沾取需要顏色，入調色盤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2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柯達過去出品專門用於照片上色之透明水彩顏色簿，每本分１２色：淺黃、深黃、肉色、紅色、猩紅、褐色、草綠、深綠、淺青、暗青、紫色、石灰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2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使用時將所需各色剪下一小片放到少許清水中溶化，便可開始使用，黃豆大小可著十幾張照片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開始需從極淡著起，因水彩是一種透明性的染料，落紙即不易洗去，必須由淡而濃，至適當顯明為止，不可性急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 lvl="1" algn="just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認為不滿意時，可浸入清水中二三小時，顏色完全退去，再行重著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手工上色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9838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171" y="2204864"/>
            <a:ext cx="5760640" cy="432048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2204864"/>
            <a:ext cx="324036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1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手工上色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26630" name="Picture 6" descr="圖像裡可能有一或多人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0" y="1600200"/>
            <a:ext cx="3943349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scontent.ftpe8-3.fna.fbcdn.net/v/t1.0-9/90249277_2737144706333016_8579094244868751360_n.jpg?_nc_cat=107&amp;_nc_sid=110474&amp;_nc_ohc=3Kmi303T9nMAX81tAYh&amp;_nc_ht=scontent.ftpe8-3.fna&amp;oh=9f5e7e805dc05fa15553bba5de329ccf&amp;oe=5ED06FC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3943349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61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5935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117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55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7" y="616364"/>
            <a:ext cx="9113093" cy="564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82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老照片的轉化與應用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26626" name="Picture 2" descr="https://scontent.ftpe8-1.fna.fbcdn.net/v/t1.15752-9/91910088_555013565136100_6983180974309769216_n.jpg?_nc_cat=105&amp;_nc_sid=b96e70&amp;_nc_ohc=MoRPz9thjtsAX_-dKbM&amp;_nc_ht=scontent.ftpe8-1.fna&amp;oh=3ae1d1c12f39579a637326e549a937ed&amp;oe=5ECEF6E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53713" cy="51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77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老照片的轉化與應用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南庄李禎吉</a:t>
            </a:r>
            <a:endParaRPr lang="zh-TW" altLang="en-US" dirty="0"/>
          </a:p>
        </p:txBody>
      </p:sp>
      <p:pic>
        <p:nvPicPr>
          <p:cNvPr id="24578" name="Picture 2" descr="https://scontent.ftpe8-4.fna.fbcdn.net/v/t1.15752-9/s2048x2048/92951847_161934018390615_9090749442528641024_n.jpg?_nc_cat=104&amp;_nc_sid=b96e70&amp;_nc_ohc=bhXsNW3Q10EAX_wa8ZK&amp;_nc_ht=scontent.ftpe8-4.fna&amp;_nc_tp=7&amp;oh=5065d30380b43440ccfa234b3a4ba732&amp;oe=5ECEADF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13" y="476672"/>
            <a:ext cx="9170187" cy="609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579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圖書館大便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症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https://www.dcard.tw/f/talk/p/447553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98" y="430214"/>
            <a:ext cx="7897302" cy="515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4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362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26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314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57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338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70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266" name="Picture 2" descr="可能是一或多人和狗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8733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86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42" name="Picture 2" descr="未提供相片說明。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784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902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458" name="Picture 2" descr="可能是 1 人和小孩的特寫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0437" y="7937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116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 descr="未提供相片說明。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04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4578" name="Picture 2" descr="可能是一或多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7937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972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554" name="Picture 2" descr="可能是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124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70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7650" name="Picture 2" descr="可能是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54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借書推車籃 台中北區圖書館像逛超市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https://news.ltn.com.tw/news/local/paper/749120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借書推車籃台中北區圖書館像逛超市- 地方- 自由時報電子報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38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1506" name="Picture 2" descr="可能是一或多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4762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68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2530" name="Picture 2" descr="可能是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92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6626" name="Picture 2" descr="未提供相片說明。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40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482" name="Picture 2" descr="可能是飲料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292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5602" name="Picture 2" descr="未提供相片說明。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030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國立臺灣圖書館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135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2022/09/16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活動名稱：傳拓技術及其地方文獻保存實踐（含實作）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目標對象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：社會大眾報名參加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（收費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：拓碑流程體驗與拓片製作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圖書館文化：圖書館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特色（臺灣學、圖書醫院）＋館藏產生方式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0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458" name="Picture 2" descr="可能是 1 人和戶外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377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8" name="Picture 4" descr="可能是 1 人、站立和戶外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0999"/>
            <a:ext cx="9144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32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2530" name="Picture 2" descr="未提供相片說明。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62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可能是 2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1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上圖書館去！美國去年最熱門休閒活動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https://www.chinatimes.com/newspapers/20200207000884-260115?chdtv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Picture 2" descr="上圖書館去！美國去年最熱門休閒活動- 藝文副刊- 中國時報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89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可能是 2 個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4" y="373818"/>
            <a:ext cx="9144000" cy="611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30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602"/>
            <a:ext cx="9144000" cy="611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81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可能是 1 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95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2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212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146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0" y="375115"/>
            <a:ext cx="9144000" cy="610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316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70" name="Picture 2" descr="可能是 1 人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71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194" name="Picture 2" descr="可能是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4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27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4388"/>
            <a:ext cx="9144000" cy="610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94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266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4487"/>
            <a:ext cx="9144000" cy="610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881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0" name="Picture 2" descr="可能是 1 人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64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高雄市立圖書館書架間的展示空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間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https://www.ksml.edu.tw/mainlibrary/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Picture 2" descr="光陽館書庫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28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314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76" y="373224"/>
            <a:ext cx="9144000" cy="61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75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338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4196"/>
            <a:ext cx="9144000" cy="610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89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362" name="Picture 2" descr="可能是 1 人和壓線縫飾皮革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4689"/>
            <a:ext cx="9144000" cy="610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07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386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341"/>
            <a:ext cx="9144000" cy="611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8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42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373510"/>
            <a:ext cx="9144000" cy="611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12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482" name="Picture 2" descr="可能是 1 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837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410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67"/>
            <a:ext cx="9144000" cy="685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641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國立臺灣圖書館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157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2022/08/17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活動名稱：臺灣傳統文獻網版製版與印刷實作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目標對象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：社會大眾報名參加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（收費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：網版套色印刷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圖書館文化：圖書館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特色（臺灣學、圖書醫院）＋館藏產生方式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342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682" name="Picture 2" descr="可能是 3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8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0658" name="Picture 2" descr="可能是 2 個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21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實體圖書館的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價值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在於</a:t>
            </a:r>
            <a:r>
              <a:rPr lang="zh-TW" altLang="en-US" sz="8000" b="1" dirty="0">
                <a:solidFill>
                  <a:srgbClr val="F96A1B"/>
                </a:solidFill>
              </a:rPr>
              <a:t>體驗</a:t>
            </a:r>
          </a:p>
        </p:txBody>
      </p:sp>
    </p:spTree>
    <p:extLst>
      <p:ext uri="{BB962C8B-B14F-4D97-AF65-F5344CB8AC3E}">
        <p14:creationId xmlns:p14="http://schemas.microsoft.com/office/powerpoint/2010/main" val="153627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9634" name="Picture 2" descr="可能是 3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505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8610" name="Picture 2" descr="可能是 2 個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10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7586" name="Picture 2" descr="可能是 1 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940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6562" name="Picture 2" descr="可能是 2 個人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522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1506" name="Picture 2" descr="可能是 4 個人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69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4034" name="Picture 2" descr="可能是 2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09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3010" name="Picture 2" descr="可能是藝術品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956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19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1986" name="Picture 2" descr="可能是 1 人和室內的藝術品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2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8914" name="Picture 2" descr="可能是 4 個人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6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838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9938" name="Picture 2" descr="可能是 4 個人和室內的藝術品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77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rgbClr val="F96A1B"/>
                </a:solidFill>
              </a:rPr>
              <a:t>體驗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是什麼？</a:t>
            </a:r>
            <a:endParaRPr lang="zh-TW" altLang="en-US" sz="8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77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62" name="Picture 2" descr="可能是 6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44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25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長庚醫院懷舊治療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171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2022/07-08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活動名稱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：身心健康評估與懷舊療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法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目標對象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：社區年長者（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歲以上）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：非現時科技操作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圖書館文化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：資訊科技操作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74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年長者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歲以上</a:t>
            </a:r>
            <a:endParaRPr lang="zh-TW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2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2025</a:t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20%</a:t>
            </a:r>
            <a:endParaRPr lang="zh-TW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2070</a:t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43.6</a:t>
            </a:r>
            <a:r>
              <a:rPr lang="en-US" altLang="zh-TW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TW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5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臺灣即將進入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8000" b="1" dirty="0" smtClean="0">
                <a:solidFill>
                  <a:srgbClr val="F96A1B"/>
                </a:solidFill>
              </a:rPr>
              <a:t>超</a:t>
            </a:r>
            <a:r>
              <a:rPr lang="zh-TW" altLang="en-US" sz="8000" b="1" dirty="0">
                <a:solidFill>
                  <a:srgbClr val="F96A1B"/>
                </a:solidFill>
              </a:rPr>
              <a:t>高齡化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社會</a:t>
            </a:r>
            <a:endParaRPr lang="en-US" altLang="zh-TW" sz="8000" b="1" dirty="0" smtClean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46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改善身心健康與照護</a:t>
            </a: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隨著年長者所佔人口比例逐漸攀升，各界亦相繼著手針對年長者進行各項研究，其中，年長者的身心健康與照護，成為了醫療、護理、醫藥、社工等領域所</a:t>
            </a:r>
            <a:r>
              <a:rPr lang="zh-TW" altLang="en-US" dirty="0" smtClean="0">
                <a:latin typeface="微軟正黑體" panose="020B0604030504040204" pitchFamily="34" charset="-120"/>
              </a:rPr>
              <a:t>關切</a:t>
            </a:r>
            <a:endParaRPr lang="en-US" altLang="zh-TW" dirty="0" smtClean="0">
              <a:latin typeface="微軟正黑體" panose="020B0604030504040204" pitchFamily="34" charset="-120"/>
            </a:endParaRP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在這樣的背景之下，過去人們於日常生活實踐過程中，所產生、保存之物件集合，如生活器具、照片、地圖等，成為醫療、護理領域年長者懷舊治療（</a:t>
            </a:r>
            <a:r>
              <a:rPr lang="en-US" altLang="zh-TW" dirty="0">
                <a:latin typeface="微軟正黑體" panose="020B0604030504040204" pitchFamily="34" charset="-120"/>
              </a:rPr>
              <a:t>Reminiscence Therapy</a:t>
            </a:r>
            <a:r>
              <a:rPr lang="zh-TW" altLang="en-US" dirty="0">
                <a:latin typeface="微軟正黑體" panose="020B0604030504040204" pitchFamily="34" charset="-120"/>
              </a:rPr>
              <a:t>）介入之引導</a:t>
            </a:r>
            <a:r>
              <a:rPr lang="zh-TW" altLang="en-US" dirty="0" smtClean="0">
                <a:latin typeface="微軟正黑體" panose="020B0604030504040204" pitchFamily="34" charset="-120"/>
              </a:rPr>
              <a:t>物件</a:t>
            </a:r>
            <a:endParaRPr lang="en-US" altLang="zh-TW" dirty="0" smtClean="0">
              <a:latin typeface="微軟正黑體" panose="020B0604030504040204" pitchFamily="34" charset="-120"/>
            </a:endParaRP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利用檔案進行懷舊治療的案例，於我國相關研究中並不多見，研究亦未見以引導物作為核心進行的討論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超高齡化社會的因應</a:t>
            </a:r>
            <a:endParaRPr lang="zh-TW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217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</a:t>
            </a: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懷舊治療（</a:t>
            </a:r>
            <a:r>
              <a:rPr lang="en-US" altLang="zh-TW" dirty="0">
                <a:latin typeface="微軟正黑體" panose="020B0604030504040204" pitchFamily="34" charset="-120"/>
              </a:rPr>
              <a:t>Reminiscence Therapy</a:t>
            </a:r>
            <a:r>
              <a:rPr lang="zh-TW" altLang="en-US" dirty="0">
                <a:latin typeface="微軟正黑體" panose="020B0604030504040204" pitchFamily="34" charset="-120"/>
              </a:rPr>
              <a:t>），又稱之為回憶療法、緬懷療法，美國心理學會（</a:t>
            </a:r>
            <a:r>
              <a:rPr lang="en-US" altLang="zh-TW" dirty="0">
                <a:latin typeface="微軟正黑體" panose="020B0604030504040204" pitchFamily="34" charset="-120"/>
              </a:rPr>
              <a:t>American Psychological Association, APA</a:t>
            </a:r>
            <a:r>
              <a:rPr lang="zh-TW" altLang="en-US" dirty="0">
                <a:latin typeface="微軟正黑體" panose="020B0604030504040204" pitchFamily="34" charset="-120"/>
              </a:rPr>
              <a:t>）定義懷舊治療係「藉由生命史（書面、口語或二者兼具）從而改善心理健康的一種方式」，並進一步稱這樣的治療方式，廣泛應用於年</a:t>
            </a:r>
            <a:r>
              <a:rPr lang="zh-TW" altLang="en-US" dirty="0" smtClean="0">
                <a:latin typeface="微軟正黑體" panose="020B0604030504040204" pitchFamily="34" charset="-120"/>
              </a:rPr>
              <a:t>長者</a:t>
            </a:r>
            <a:endParaRPr lang="en-US" altLang="zh-TW" dirty="0" smtClean="0">
              <a:latin typeface="微軟正黑體" panose="020B0604030504040204" pitchFamily="34" charset="-120"/>
            </a:endParaRP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美國衛生研究院（</a:t>
            </a:r>
            <a:r>
              <a:rPr lang="en-US" altLang="zh-TW" dirty="0">
                <a:latin typeface="微軟正黑體" panose="020B0604030504040204" pitchFamily="34" charset="-120"/>
              </a:rPr>
              <a:t>National Institutes of Health</a:t>
            </a:r>
            <a:r>
              <a:rPr lang="zh-TW" altLang="en-US" dirty="0">
                <a:latin typeface="微軟正黑體" panose="020B0604030504040204" pitchFamily="34" charset="-120"/>
              </a:rPr>
              <a:t>）稱「懷舊治療係與特定個人或群體，針對過去活動、事件與經歷進行討論，通常借助有形的介入，如照片、家庭和其他過去熟悉的物品、音樂與檔案檔</a:t>
            </a:r>
            <a:r>
              <a:rPr lang="zh-TW" altLang="en-US" dirty="0" smtClean="0">
                <a:latin typeface="微軟正黑體" panose="020B0604030504040204" pitchFamily="34" charset="-120"/>
              </a:rPr>
              <a:t>」</a:t>
            </a:r>
            <a:endParaRPr lang="en-US" altLang="zh-TW" dirty="0" smtClean="0">
              <a:latin typeface="微軟正黑體" panose="020B0604030504040204" pitchFamily="34" charset="-120"/>
            </a:endParaRPr>
          </a:p>
          <a:p>
            <a:pPr lvl="1" algn="just" eaLnBrk="1"/>
            <a:r>
              <a:rPr lang="zh-TW" altLang="en-US" dirty="0">
                <a:latin typeface="微軟正黑體" panose="020B0604030504040204" pitchFamily="34" charset="-120"/>
              </a:rPr>
              <a:t>美國老年護裡聯盟（</a:t>
            </a:r>
            <a:r>
              <a:rPr lang="en-US" altLang="zh-TW" dirty="0">
                <a:latin typeface="微軟正黑體" panose="020B0604030504040204" pitchFamily="34" charset="-120"/>
              </a:rPr>
              <a:t>Elder Care Alliance</a:t>
            </a:r>
            <a:r>
              <a:rPr lang="zh-TW" altLang="en-US" dirty="0">
                <a:latin typeface="微軟正黑體" panose="020B0604030504040204" pitchFamily="34" charset="-120"/>
              </a:rPr>
              <a:t>）則稱懷舊治療係一種藉由多重感官，如視覺、觸覺、味覺、嗅覺及聽覺，從而協助失智症患者回憶其過往日常生活中的人物、事件及地點，以改善身心健康、促進溝通與社會化、提升自我認同的一種方式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超高齡化社會的因應</a:t>
            </a:r>
            <a:endParaRPr lang="zh-TW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627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just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懷舊治療涉及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主題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回憶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與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引導物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項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要素</a:t>
            </a:r>
            <a:endParaRPr lang="zh-TW" altLang="en-US" sz="48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just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主要係針對患有</a:t>
            </a:r>
            <a:r>
              <a:rPr lang="zh-TW" altLang="en-US" sz="8000" b="1" dirty="0">
                <a:solidFill>
                  <a:srgbClr val="F96A1B"/>
                </a:solidFill>
              </a:rPr>
              <a:t>失智症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zh-TW" altLang="en-US" sz="8000" b="1" dirty="0">
                <a:solidFill>
                  <a:srgbClr val="F96A1B"/>
                </a:solidFill>
              </a:rPr>
              <a:t>憂鬱症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之年長者所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</a:t>
            </a:r>
            <a:endParaRPr lang="zh-TW" altLang="en-US" sz="48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8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體驗是什麼？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直接接觸或參與（</a:t>
            </a:r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Schmitt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親身經歷、親力親為、五感感受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與周圍環境互動過程中所誘發出來的內在知覺與反應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廣泛應用於產品設計、服務、活動、行銷及環境設計等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可以有明確的專指性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正向的反應將有助於品牌營造與行銷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體驗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是什麼？</a:t>
            </a:r>
            <a:endParaRPr lang="zh-TW" altLang="en-US" sz="6400" dirty="0">
              <a:solidFill>
                <a:srgbClr val="F96A1B"/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180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英國里茲大學</a:t>
            </a:r>
            <a:r>
              <a:rPr lang="en-US" altLang="zh-TW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M&amp;S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企業檔案館「點亮記憶計畫」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https://vimeo.com/234842058</a:t>
            </a:r>
            <a:endPara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/>
          <p:nvPr/>
        </p:nvPicPr>
        <p:blipFill rotWithShape="1">
          <a:blip r:embed="rId3"/>
          <a:srcRect l="20644" r="4212"/>
          <a:stretch/>
        </p:blipFill>
        <p:spPr>
          <a:xfrm>
            <a:off x="0" y="430215"/>
            <a:ext cx="9144000" cy="515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5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新加坡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國家檔案館口述歷史懷舊治療研究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https://www.youtube.com/watch?v=aQcL2SKyR7U</a:t>
            </a:r>
            <a:endPara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" name="圖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30213"/>
            <a:ext cx="9163679" cy="515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英國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國家失智症教育研究所的照片懷舊治療研究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https://www.vivid-pix.com/</a:t>
            </a:r>
            <a:endPara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Photo Reminiscence Therapy - Joshua Freitas - Vivid-Pix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0" y="43021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6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7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與長庚醫院合作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進行</a:t>
            </a:r>
            <a:r>
              <a:rPr lang="zh-TW" altLang="en-US" sz="8000" b="1" dirty="0">
                <a:solidFill>
                  <a:srgbClr val="F96A1B"/>
                </a:solidFill>
              </a:rPr>
              <a:t>懷舊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治療</a:t>
            </a:r>
            <a:endParaRPr lang="zh-TW" altLang="en-US" sz="6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10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長北懷舊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治療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4896544" cy="693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39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／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7-8</a:t>
            </a:r>
            <a:endParaRPr lang="zh-TW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個社區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32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位年長者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24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個場次</a:t>
            </a:r>
            <a:endParaRPr lang="zh-TW" altLang="en-US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23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懷舊治療主題與介入規劃</a:t>
            </a:r>
            <a:endParaRPr lang="en-US" altLang="zh-TW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-3" y="430214"/>
          <a:ext cx="9144002" cy="5151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5962">
                  <a:extLst>
                    <a:ext uri="{9D8B030D-6E8A-4147-A177-3AD203B41FA5}">
                      <a16:colId xmlns:a16="http://schemas.microsoft.com/office/drawing/2014/main" val="3920236579"/>
                    </a:ext>
                  </a:extLst>
                </a:gridCol>
                <a:gridCol w="937988">
                  <a:extLst>
                    <a:ext uri="{9D8B030D-6E8A-4147-A177-3AD203B41FA5}">
                      <a16:colId xmlns:a16="http://schemas.microsoft.com/office/drawing/2014/main" val="216838452"/>
                    </a:ext>
                  </a:extLst>
                </a:gridCol>
                <a:gridCol w="2476684">
                  <a:extLst>
                    <a:ext uri="{9D8B030D-6E8A-4147-A177-3AD203B41FA5}">
                      <a16:colId xmlns:a16="http://schemas.microsoft.com/office/drawing/2014/main" val="2169428217"/>
                    </a:ext>
                  </a:extLst>
                </a:gridCol>
                <a:gridCol w="2476684">
                  <a:extLst>
                    <a:ext uri="{9D8B030D-6E8A-4147-A177-3AD203B41FA5}">
                      <a16:colId xmlns:a16="http://schemas.microsoft.com/office/drawing/2014/main" val="3417052968"/>
                    </a:ext>
                  </a:extLst>
                </a:gridCol>
                <a:gridCol w="2476684">
                  <a:extLst>
                    <a:ext uri="{9D8B030D-6E8A-4147-A177-3AD203B41FA5}">
                      <a16:colId xmlns:a16="http://schemas.microsoft.com/office/drawing/2014/main" val="1061500843"/>
                    </a:ext>
                  </a:extLst>
                </a:gridCol>
              </a:tblGrid>
              <a:tr h="748026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週次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主題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檔案（文獻類）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檔案（實體類）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zh-TW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非現時設備／裝置</a:t>
                      </a:r>
                      <a:endParaRPr lang="zh-TW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操作性活動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9421639"/>
                  </a:ext>
                </a:extLst>
              </a:tr>
              <a:tr h="31450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前測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研究說明、問卷填寫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5146195"/>
                  </a:ext>
                </a:extLst>
              </a:tr>
              <a:tr h="31450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家庭</a:t>
                      </a:r>
                      <a:endParaRPr lang="zh-TW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照片（含其他照片）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底片相機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安裝底片、拍攝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9395655"/>
                  </a:ext>
                </a:extLst>
              </a:tr>
              <a:tr h="31450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教育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照片、早期油墨文獻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油墨印刷機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刻鋼板、油墨印刷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2202662"/>
                  </a:ext>
                </a:extLst>
              </a:tr>
              <a:tr h="62901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社交</a:t>
                      </a:r>
                      <a:endParaRPr lang="zh-TW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撥盤電話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撥盤電話操作、電話撥出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971483"/>
                  </a:ext>
                </a:extLst>
              </a:tr>
              <a:tr h="62901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娛樂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照片、多媒體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播放機（錄音帶、黑膠、錄影帶、廣播）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各項設備／裝置操作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7669967"/>
                  </a:ext>
                </a:extLst>
              </a:tr>
              <a:tr h="94352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工作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照片、工廠打卡卡片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打卡機、計時機、收銀機、桿秤、計算機、打字機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各項設備／裝置操作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7202690"/>
                  </a:ext>
                </a:extLst>
              </a:tr>
              <a:tr h="94352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生活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照片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吹風機、發條鐘、電鍋、電扇、電燈、傳統開關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各項設備／裝置操作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0506046"/>
                  </a:ext>
                </a:extLst>
              </a:tr>
              <a:tr h="31450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後測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TW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問卷填寫</a:t>
                      </a:r>
                      <a:endParaRPr lang="zh-TW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3189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65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懷舊治療過程使用檔案（老照片）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 descr="C:\Users\XXX\AppData\Local\Microsoft\Windows\INetCache\Content.Word\DSC0413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21" b="8650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076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zh-TW" sz="18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家庭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70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7" b="9152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4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體驗是什麼？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服務的感受（情感、心理）</a:t>
            </a:r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五感的刺激：視、聽、嗅、味、觸</a:t>
            </a:r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體現於實際的進入與操作</a:t>
            </a:r>
            <a:endParaRPr lang="en-US" altLang="zh-TW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en-US" altLang="zh-TW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TW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Joseph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TW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Gilmore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：情感、心理、知識／資訊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商品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是有形的，服務是無形的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TW" altLang="en-US" b="1" dirty="0" smtClean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b="1" dirty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是難忘</a:t>
            </a:r>
            <a:r>
              <a:rPr lang="zh-TW" altLang="en-US" b="1" dirty="0" smtClean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endParaRPr lang="en-US" altLang="zh-TW" b="1" dirty="0" smtClean="0">
              <a:solidFill>
                <a:srgbClr val="F96A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體驗是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一種創造難忘經驗的活動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，其理想特徵是：在這裏，消費是一個過程，當過程結束後，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體驗的記憶將恆久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存在</a:t>
            </a:r>
            <a:endParaRPr lang="en-US" altLang="zh-TW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體驗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是什麼？</a:t>
            </a:r>
            <a:endParaRPr lang="zh-TW" altLang="en-US" sz="6400" dirty="0">
              <a:solidFill>
                <a:srgbClr val="F96A1B"/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3100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（教育）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2" b="6667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79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剪影（教育）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2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45030" b="20465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33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zh-TW" sz="18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社交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194" name="Picture 2" descr="未提供相片說明。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2" b="16117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6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zh-TW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社交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可能是 3 個人、大家坐著和大家站著的圖像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5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4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zh-TW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社交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Picture 2" descr="DSC0498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8" b="9004"/>
          <a:stretch/>
        </p:blipFill>
        <p:spPr bwMode="auto">
          <a:xfrm>
            <a:off x="0" y="430215"/>
            <a:ext cx="9144000" cy="515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52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sz="18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圖片 12" descr="C:\Users\XXX\AppData\Local\Microsoft\Windows\INetCache\Content.Word\DSC05513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584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099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8" b="8195"/>
          <a:stretch/>
        </p:blipFill>
        <p:spPr bwMode="auto">
          <a:xfrm>
            <a:off x="0" y="430214"/>
            <a:ext cx="9144000" cy="515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2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1442" name="Picture 2" descr="可能是 3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57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" b="7043"/>
          <a:stretch/>
        </p:blipFill>
        <p:spPr bwMode="auto">
          <a:xfrm>
            <a:off x="-8062" y="430214"/>
            <a:ext cx="9152062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12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Picture 2" descr="DSC05609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2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0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我們所憧憬的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8000" b="1" dirty="0" smtClean="0">
                <a:solidFill>
                  <a:srgbClr val="FF6600"/>
                </a:solidFill>
              </a:rPr>
              <a:t>圖書館／圖書館員</a:t>
            </a:r>
            <a:r>
              <a:rPr lang="en-US" altLang="zh-TW" sz="8000" b="1" dirty="0" smtClean="0">
                <a:solidFill>
                  <a:srgbClr val="FF6600"/>
                </a:solidFill>
              </a:rPr>
              <a:t/>
            </a:r>
            <a:br>
              <a:rPr lang="en-US" altLang="zh-TW" sz="8000" b="1" dirty="0" smtClean="0">
                <a:solidFill>
                  <a:srgbClr val="FF6600"/>
                </a:solidFill>
              </a:rPr>
            </a:b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是什麼樣子？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5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rgbClr val="F96A1B"/>
                </a:solidFill>
              </a:rPr>
              <a:t>體驗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是一種實際接觸的經驗總和，以滿足心理、情感與知識的需求</a:t>
            </a:r>
            <a:endParaRPr lang="zh-TW" altLang="en-US" sz="8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44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 descr="vDSC05692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62" t="35407" r="11428"/>
          <a:stretch/>
        </p:blipFill>
        <p:spPr bwMode="auto">
          <a:xfrm>
            <a:off x="0" y="430214"/>
            <a:ext cx="9144000" cy="51606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326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可能是室內的圖像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22"/>
          <a:stretch/>
        </p:blipFill>
        <p:spPr bwMode="auto">
          <a:xfrm>
            <a:off x="0" y="430214"/>
            <a:ext cx="9144000" cy="515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51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娛樂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2" name="Picture 4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18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2466" name="Picture 2" descr="可能是 3 個人、大家站著和室內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84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2226" name="Picture 2" descr="可能是 1 人的圖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01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sz="18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 descr="可能是 2 個人、大家站著和室內的圖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" b="14113"/>
          <a:stretch/>
        </p:blipFill>
        <p:spPr bwMode="auto">
          <a:xfrm>
            <a:off x="0" y="430214"/>
            <a:ext cx="9144000" cy="514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02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懷舊治療過程剪影（</a:t>
            </a:r>
            <a:r>
              <a:rPr lang="zh-TW" altLang="en-US" sz="18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" name="圖片 14" descr="C:\Users\XXX\AppData\Local\Microsoft\Windows\INetCache\Content.Word\DSC06283.jp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58"/>
          <a:stretch/>
        </p:blipFill>
        <p:spPr bwMode="auto">
          <a:xfrm>
            <a:off x="0" y="431229"/>
            <a:ext cx="9144000" cy="51501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12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7346" name="Picture 2" descr="可能是 1 人和室內的圖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455"/>
            <a:ext cx="9144000" cy="611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15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剪影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sz="18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生活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42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2" b="17167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32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懷舊治療過程剪影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 descr="可能是 9 個人、大家站著和顯示的文字是「身心健康評估 與懷舊療法」的圖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24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rgbClr val="F96A1B"/>
                </a:solidFill>
              </a:rPr>
              <a:t>體驗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什麼？</a:t>
            </a:r>
            <a:endParaRPr lang="zh-TW" altLang="en-US" sz="8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7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所以，這麼多場活動，老師你是否掌握了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體驗的真諦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？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1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just">
              <a:spcAft>
                <a:spcPts val="1200"/>
              </a:spcAft>
              <a:buClr>
                <a:schemeClr val="bg1"/>
              </a:buClr>
            </a:pP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歸納以下幾點：</a:t>
            </a:r>
            <a:endParaRPr lang="en-US" altLang="zh-TW" sz="8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5000"/>
              </a:lnSpc>
              <a:spcAft>
                <a:spcPts val="4200"/>
              </a:spcAft>
              <a:buClr>
                <a:schemeClr val="bg1"/>
              </a:buClr>
            </a:pPr>
            <a:r>
              <a:rPr lang="zh-TW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對於讀者：</a:t>
            </a:r>
            <a: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2400" b="1" dirty="0" smtClean="0">
                <a:solidFill>
                  <a:srgbClr val="F96A1B"/>
                </a:solidFill>
              </a:rPr>
              <a:t>新</a:t>
            </a:r>
            <a:r>
              <a:rPr lang="zh-TW" altLang="en-US" sz="2400" b="1" dirty="0">
                <a:solidFill>
                  <a:srgbClr val="F96A1B"/>
                </a:solidFill>
              </a:rPr>
              <a:t>知識／技能的擷取、完善的規劃、漂亮的作品（成就感</a:t>
            </a:r>
            <a:r>
              <a:rPr lang="zh-TW" altLang="en-US" sz="2400" b="1" dirty="0" smtClean="0">
                <a:solidFill>
                  <a:srgbClr val="F96A1B"/>
                </a:solidFill>
              </a:rPr>
              <a:t>）</a:t>
            </a:r>
            <a:r>
              <a:rPr lang="en-US" altLang="zh-TW" sz="2400" b="1" dirty="0" smtClean="0">
                <a:solidFill>
                  <a:srgbClr val="F96A1B"/>
                </a:solidFill>
              </a:rPr>
              <a:t/>
            </a:r>
            <a:br>
              <a:rPr lang="en-US" altLang="zh-TW" sz="2400" b="1" dirty="0" smtClean="0">
                <a:solidFill>
                  <a:srgbClr val="F96A1B"/>
                </a:solidFill>
              </a:rPr>
            </a:br>
            <a: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對於館方：</a:t>
            </a:r>
            <a: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2400" b="1" dirty="0" smtClean="0">
                <a:solidFill>
                  <a:srgbClr val="F96A1B"/>
                </a:solidFill>
              </a:rPr>
              <a:t>圖書館文化融入、優質回饋、口碑行銷、社區營造、創收</a:t>
            </a:r>
            <a:endParaRPr lang="zh-TW" altLang="en-US" sz="24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42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有些時候，活動成功只因為一個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概念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或是一個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標語</a:t>
            </a:r>
            <a:endParaRPr lang="zh-TW" altLang="en-US" sz="6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347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可能是 4 個人、大家站著和室內的圖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1" t="23978" r="22605" b="4572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753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Picture 2" descr="可能是顯示的文字是「件 請 放 行 凡 事」的插圖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8" r="56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05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結語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7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活動／商品有趣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又融入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特色固然很好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但是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你可能會遭遇以下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問題</a:t>
            </a:r>
            <a:r>
              <a:rPr lang="en-US" altLang="zh-TW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9486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辦什麼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活動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、開發什麼商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品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並不是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你能決定的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你的上級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長官或是你的所屬，並不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瞭解／在意圖書館的本質與特色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天馬行空的活動讓你不知所措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找不到適合的圖書館文化與議題進行融入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融入的活動不有趣、沒有特色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想要進行融入的體驗活動技術性過高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沒有對應的設備、材料、技術及適合的講師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沒有預算與空間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從現有的資源進行檢視</a:t>
            </a: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結語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739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教育你的長官與所屬，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策略：</a:t>
            </a:r>
            <a:r>
              <a:rPr lang="zh-TW" altLang="en-US" b="1" dirty="0">
                <a:solidFill>
                  <a:srgbClr val="F96A1B"/>
                </a:solidFill>
                <a:latin typeface="+mn-ea"/>
              </a:rPr>
              <a:t>外來的和尚會唸經</a:t>
            </a:r>
            <a:endParaRPr lang="en-US" altLang="zh-TW" b="1" dirty="0">
              <a:solidFill>
                <a:srgbClr val="F96A1B"/>
              </a:solidFill>
              <a:latin typeface="+mn-ea"/>
            </a:endParaRPr>
          </a:p>
          <a:p>
            <a:pPr lvl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透過外界的聲音讓長官與所屬能瞭解該做什麼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彼此溝通能把力量疊加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集思廣益，策略：</a:t>
            </a:r>
            <a:r>
              <a:rPr lang="zh-TW" altLang="en-US" b="1" dirty="0">
                <a:solidFill>
                  <a:srgbClr val="F96A1B"/>
                </a:solidFill>
                <a:latin typeface="+mn-ea"/>
              </a:rPr>
              <a:t>從所屬機構、地區特色下手</a:t>
            </a:r>
            <a:endParaRPr lang="en-US" altLang="zh-TW" b="1" dirty="0">
              <a:solidFill>
                <a:srgbClr val="F96A1B"/>
              </a:solidFill>
              <a:latin typeface="+mn-ea"/>
            </a:endParaRPr>
          </a:p>
          <a:p>
            <a:pPr lvl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有趣、有特色的活動往往需要一些靈感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從簡單的著手，策略：</a:t>
            </a:r>
            <a:r>
              <a:rPr lang="zh-TW" altLang="en-US" b="1" dirty="0" smtClean="0">
                <a:solidFill>
                  <a:srgbClr val="F96A1B"/>
                </a:solidFill>
                <a:latin typeface="+mn-ea"/>
              </a:rPr>
              <a:t>高手在民間</a:t>
            </a:r>
            <a:endParaRPr lang="en-US" altLang="zh-TW" b="1" dirty="0">
              <a:solidFill>
                <a:srgbClr val="F96A1B"/>
              </a:solidFill>
              <a:latin typeface="+mn-ea"/>
            </a:endParaRPr>
          </a:p>
          <a:p>
            <a:pPr lvl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館員並非只能借還書，若可以的化，多培養館員專長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只要有人參加就是一場活動，策略：</a:t>
            </a:r>
            <a:r>
              <a:rPr lang="zh-TW" altLang="en-US" b="1" dirty="0" smtClean="0">
                <a:solidFill>
                  <a:srgbClr val="F96A1B"/>
                </a:solidFill>
                <a:latin typeface="+mn-ea"/>
              </a:rPr>
              <a:t>跳躍思考模式</a:t>
            </a:r>
            <a:endParaRPr lang="en-US" altLang="zh-TW" b="1" dirty="0">
              <a:solidFill>
                <a:srgbClr val="F96A1B"/>
              </a:solidFill>
              <a:latin typeface="+mn-ea"/>
            </a:endParaRPr>
          </a:p>
          <a:p>
            <a:pPr lvl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圖書館的活動不一定要在圖書館，沒有經費，那就收費吧！</a:t>
            </a: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結語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639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lvl="0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讓讀者體驗圖書館的美好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越來越多人忽視圖書館、圖書館員及圖書館學的重要性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我們辦了許多活動，但卻凸顯了其他領域的特色與價值，對於自身領域而言，則越來越薄弱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圖書館文化的融入，讓活動更有特色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圖書館文化體驗活動的辦理，可以讓活動具有符號性，讓別人意識到這是圖書館會辦的活動，而非其他單位都可以辦的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透過這些活動，讓別人認識圖書館，也能夠在這樣的活動中進行學習，從而愛上圖書館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結語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294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 eaLnBrk="1"/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職能與脈絡的整合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文獻收藏、維護、整理（分編）、取用、研究、教育、文化傳承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圖書館與社會關係：人物、歷史、社會背景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行為、工作內容的體現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工作方式、規定、工作工具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閱讀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延伸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建築、地景、地方特色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相關概念延伸：文昌帝君、智慧</a:t>
            </a:r>
            <a:r>
              <a:rPr lang="en-US" altLang="zh-TW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470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圖書館的轉化，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不只是</a:t>
            </a: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為了業務或商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機，</a:t>
            </a:r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更是為了連結遙遠的過去與遙遠的未來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BD493721-F5A4-4CEB-974A-F8F430D92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852936"/>
            <a:ext cx="5616624" cy="252859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3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結語</a:t>
            </a:r>
          </a:p>
        </p:txBody>
      </p:sp>
    </p:spTree>
    <p:extLst>
      <p:ext uri="{BB962C8B-B14F-4D97-AF65-F5344CB8AC3E}">
        <p14:creationId xmlns:p14="http://schemas.microsoft.com/office/powerpoint/2010/main" val="390146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最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後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66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574" y="0"/>
            <a:ext cx="48508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3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292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-0.5578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32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7484"/>
            <a:ext cx="1867420" cy="186742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395536" y="285293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www.70thLAC.tw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可能是顯示的文字是「廿 日 講講地時 中 者座點間華 點 間 華 民 漫 輔 國 圖 書 館 學 會 書 七 十 年 系 週 繪 列 活 動 第 場 次 本 茹 繪 本 裡 的 圖 館 世 界」的塗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822" y="7938"/>
            <a:ext cx="6851178" cy="685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47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4E668CC-2023-449D-BCD5-12B61CA85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4681263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zh-TW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感謝您專心聽講</a:t>
            </a:r>
            <a:r>
              <a:rPr lang="en-US" altLang="zh-TW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en-US" altLang="zh-TW" sz="9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</a:br>
            <a:r>
              <a:rPr lang="zh-TW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　　 </a:t>
            </a:r>
            <a:r>
              <a:rPr lang="en-US" altLang="zh-TW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zh-TW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altLang="zh-TW" sz="6000" dirty="0" smtClean="0">
                <a:solidFill>
                  <a:srgbClr val="F96A1B"/>
                </a:solidFill>
                <a:latin typeface="Arial" charset="0"/>
                <a:cs typeface="Arial" charset="0"/>
              </a:rPr>
              <a:t>THANKS </a:t>
            </a:r>
            <a:r>
              <a:rPr lang="en-US" altLang="zh-TW" sz="6000" dirty="0">
                <a:solidFill>
                  <a:srgbClr val="F96A1B"/>
                </a:solidFill>
                <a:latin typeface="Arial" charset="0"/>
                <a:cs typeface="Arial" charset="0"/>
              </a:rPr>
              <a:t>FOR </a:t>
            </a:r>
            <a:br>
              <a:rPr lang="en-US" altLang="zh-TW" sz="6000" dirty="0">
                <a:solidFill>
                  <a:srgbClr val="F96A1B"/>
                </a:solidFill>
                <a:latin typeface="Arial" charset="0"/>
                <a:cs typeface="Arial" charset="0"/>
              </a:rPr>
            </a:br>
            <a:r>
              <a:rPr lang="zh-TW" altLang="en-US" sz="6000" dirty="0">
                <a:solidFill>
                  <a:srgbClr val="F96A1B"/>
                </a:solidFill>
                <a:latin typeface="Arial" charset="0"/>
                <a:cs typeface="Arial" charset="0"/>
              </a:rPr>
              <a:t>　　  </a:t>
            </a:r>
            <a:r>
              <a:rPr lang="zh-TW" altLang="en-US" sz="6000" dirty="0" smtClean="0">
                <a:solidFill>
                  <a:srgbClr val="F96A1B"/>
                </a:solidFill>
                <a:latin typeface="Arial" charset="0"/>
                <a:cs typeface="Arial" charset="0"/>
              </a:rPr>
              <a:t> </a:t>
            </a:r>
            <a:r>
              <a:rPr lang="en-US" altLang="zh-TW" sz="6000" dirty="0" smtClean="0">
                <a:solidFill>
                  <a:srgbClr val="F96A1B"/>
                </a:solidFill>
                <a:latin typeface="Arial" charset="0"/>
                <a:cs typeface="Arial" charset="0"/>
              </a:rPr>
              <a:t>YOUR </a:t>
            </a:r>
            <a:r>
              <a:rPr lang="en-US" altLang="zh-TW" sz="6000" dirty="0">
                <a:solidFill>
                  <a:srgbClr val="F96A1B"/>
                </a:solidFill>
                <a:latin typeface="Arial" charset="0"/>
                <a:cs typeface="Arial" charset="0"/>
              </a:rPr>
              <a:t>ATTENTION</a:t>
            </a:r>
            <a:endParaRPr lang="zh-TW" altLang="en-US" sz="6000" b="1" spc="-400" dirty="0">
              <a:solidFill>
                <a:srgbClr val="F96A1B"/>
              </a:solidFill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5E8E43DD-2472-4200-9830-6AE8E3F4A3E6}"/>
              </a:ext>
            </a:extLst>
          </p:cNvPr>
          <p:cNvSpPr txBox="1">
            <a:spLocks/>
          </p:cNvSpPr>
          <p:nvPr/>
        </p:nvSpPr>
        <p:spPr bwMode="auto">
          <a:xfrm>
            <a:off x="107950" y="4149080"/>
            <a:ext cx="8928100" cy="251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  <a:ea typeface="微軟正黑體" pitchFamily="34" charset="-120"/>
              </a:defRPr>
            </a:lvl9pPr>
          </a:lstStyle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charset="0"/>
              </a:rPr>
              <a:t>吳宇凡</a:t>
            </a: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</a:t>
            </a:r>
            <a:r>
              <a:rPr kumimoji="0" lang="en-US" altLang="zh-TW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WU, YU-FAN</a:t>
            </a:r>
            <a:r>
              <a:rPr kumimoji="0" lang="zh-TW" altLang="en-US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endParaRPr kumimoji="0" lang="en-US" altLang="zh-TW" sz="2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kumimoji="0" lang="zh-TW" altLang="en-US" sz="22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Arial" charset="0"/>
              </a:rPr>
              <a:t>國立臺北科技大學文化事業發展系助理教授</a:t>
            </a:r>
            <a:endParaRPr kumimoji="0" lang="en-US" altLang="zh-TW" sz="22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Arial" charset="0"/>
            </a:endParaRPr>
          </a:p>
          <a:p>
            <a:pPr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TW" sz="1600" dirty="0">
                <a:solidFill>
                  <a:schemeClr val="bg1">
                    <a:lumMod val="65000"/>
                  </a:schemeClr>
                </a:solidFill>
                <a:latin typeface="Arial" charset="0"/>
                <a:cs typeface="Arial" charset="0"/>
              </a:rPr>
              <a:t>Assistant Professor, department of Cultural Vocation Development, National Taipei University of Technology</a:t>
            </a:r>
            <a:endParaRPr kumimoji="0" lang="zh-TW" altLang="en-US" sz="16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6" name="圖片 6">
            <a:extLst>
              <a:ext uri="{FF2B5EF4-FFF2-40B4-BE49-F238E27FC236}">
                <a16:creationId xmlns:a16="http://schemas.microsoft.com/office/drawing/2014/main" id="{F60ED561-AC3F-4A15-B257-CC0B70054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366516"/>
            <a:ext cx="1584176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414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 eaLnBrk="1"/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圖書館文創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利用</a:t>
            </a:r>
            <a:r>
              <a:rPr lang="zh-TW" alt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圖書館及其相關事物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詮釋、轉化之</a:t>
            </a:r>
            <a:r>
              <a:rPr lang="zh-TW" alt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產品、服務與應用</a:t>
            </a:r>
            <a:endParaRPr lang="en-US" altLang="zh-TW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圖書館文</a:t>
            </a:r>
            <a:r>
              <a:rPr lang="zh-TW" altLang="en-US" b="1" dirty="0">
                <a:latin typeface="+mn-ea"/>
                <a:cs typeface="Arial" panose="020B0604020202020204" pitchFamily="34" charset="0"/>
              </a:rPr>
              <a:t>化 </a:t>
            </a:r>
            <a:r>
              <a:rPr lang="zh-TW" altLang="en-US" dirty="0">
                <a:latin typeface="+mn-ea"/>
                <a:cs typeface="Arial" panose="020B0604020202020204" pitchFamily="34" charset="0"/>
              </a:rPr>
              <a:t>→ 轉化、詮釋 → </a:t>
            </a:r>
            <a:r>
              <a:rPr lang="zh-TW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產品、服務與應用</a:t>
            </a:r>
            <a:endParaRPr lang="en-US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latin typeface="+mn-ea"/>
                <a:cs typeface="Arial" panose="020B0604020202020204" pitchFamily="34" charset="0"/>
              </a:rPr>
              <a:t>例如：宮原眼科、</a:t>
            </a:r>
            <a:r>
              <a:rPr lang="en-US" altLang="zh-TW" dirty="0"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TW" dirty="0">
                <a:latin typeface="+mn-ea"/>
                <a:cs typeface="Arial" panose="020B0604020202020204" pitchFamily="34" charset="0"/>
                <a:hlinkClick r:id="rId3"/>
              </a:rPr>
              <a:t>J. J. Abrams</a:t>
            </a:r>
            <a:r>
              <a:rPr lang="en-US" altLang="zh-TW" dirty="0">
                <a:latin typeface="新細明體" panose="02020500000000000000" pitchFamily="18" charset="-120"/>
                <a:ea typeface="新細明體" panose="02020500000000000000" pitchFamily="18" charset="-120"/>
                <a:cs typeface="Arial" panose="020B0604020202020204" pitchFamily="34" charset="0"/>
                <a:hlinkClick r:id="rId3"/>
              </a:rPr>
              <a:t>《</a:t>
            </a:r>
            <a:r>
              <a:rPr lang="zh-TW" altLang="en-US" dirty="0">
                <a:latin typeface="新細明體" panose="02020500000000000000" pitchFamily="18" charset="-120"/>
                <a:ea typeface="新細明體" panose="02020500000000000000" pitchFamily="18" charset="-120"/>
                <a:cs typeface="Arial" panose="020B0604020202020204" pitchFamily="34" charset="0"/>
                <a:hlinkClick r:id="rId3"/>
              </a:rPr>
              <a:t>Ｓ</a:t>
            </a:r>
            <a:r>
              <a:rPr lang="en-US" altLang="zh-TW" dirty="0">
                <a:latin typeface="新細明體" panose="02020500000000000000" pitchFamily="18" charset="-120"/>
                <a:ea typeface="新細明體" panose="02020500000000000000" pitchFamily="18" charset="-120"/>
                <a:cs typeface="Arial" panose="020B0604020202020204" pitchFamily="34" charset="0"/>
                <a:hlinkClick r:id="rId3"/>
              </a:rPr>
              <a:t>》</a:t>
            </a:r>
            <a:endParaRPr lang="en-US" altLang="zh-TW" dirty="0">
              <a:latin typeface="新細明體" panose="02020500000000000000" pitchFamily="18" charset="-12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latin typeface="+mn-ea"/>
                <a:cs typeface="Arial" panose="020B0604020202020204" pitchFamily="34" charset="0"/>
              </a:rPr>
              <a:t>例如：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Tori </a:t>
            </a:r>
            <a:r>
              <a:rPr lang="en-US" altLang="zh-TW" dirty="0" err="1">
                <a:latin typeface="Arial" panose="020B0604020202020204" pitchFamily="34" charset="0"/>
                <a:cs typeface="Arial" panose="020B0604020202020204" pitchFamily="34" charset="0"/>
              </a:rPr>
              <a:t>Amos</a:t>
            </a:r>
            <a:r>
              <a:rPr lang="en-US" altLang="zh-TW" dirty="0" err="1">
                <a:latin typeface="新細明體" panose="02020500000000000000" pitchFamily="18" charset="-120"/>
                <a:ea typeface="新細明體" panose="02020500000000000000" pitchFamily="18" charset="-120"/>
                <a:cs typeface="Arial" panose="020B0604020202020204" pitchFamily="34" charset="0"/>
              </a:rPr>
              <a:t>《</a:t>
            </a:r>
            <a:r>
              <a:rPr lang="en-US" altLang="zh-TW" dirty="0" err="1">
                <a:latin typeface="Arial" panose="020B0604020202020204" pitchFamily="34" charset="0"/>
                <a:cs typeface="Arial" panose="020B0604020202020204" pitchFamily="34" charset="0"/>
              </a:rPr>
              <a:t>Tales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 of a Librarian</a:t>
            </a:r>
            <a:r>
              <a:rPr lang="en-US" altLang="zh-TW" dirty="0">
                <a:latin typeface="新細明體" panose="02020500000000000000" pitchFamily="18" charset="-120"/>
                <a:ea typeface="新細明體" panose="02020500000000000000" pitchFamily="18" charset="-120"/>
                <a:cs typeface="Arial" panose="020B0604020202020204" pitchFamily="34" charset="0"/>
              </a:rPr>
              <a:t>》</a:t>
            </a:r>
            <a:endParaRPr lang="en-US" altLang="zh-TW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/>
            <a:endParaRPr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589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è¬ç¨ç­è¨æ¬-2.png">
            <a:extLst>
              <a:ext uri="{FF2B5EF4-FFF2-40B4-BE49-F238E27FC236}">
                <a16:creationId xmlns:a16="http://schemas.microsoft.com/office/drawing/2014/main" id="{C9D98F7E-FB16-46A6-BD34-A4402DC09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92280" cy="689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3å¥.jpg">
            <a:extLst>
              <a:ext uri="{FF2B5EF4-FFF2-40B4-BE49-F238E27FC236}">
                <a16:creationId xmlns:a16="http://schemas.microsoft.com/office/drawing/2014/main" id="{D4587CB4-52C0-4F51-92BC-C03A477D3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160" cy="69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3æ¬¾1.jpg">
            <a:extLst>
              <a:ext uri="{FF2B5EF4-FFF2-40B4-BE49-F238E27FC236}">
                <a16:creationId xmlns:a16="http://schemas.microsoft.com/office/drawing/2014/main" id="{3CADF2D0-55B5-4CFE-8722-28494E504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é»è±¹2.JPG">
            <a:extLst>
              <a:ext uri="{FF2B5EF4-FFF2-40B4-BE49-F238E27FC236}">
                <a16:creationId xmlns:a16="http://schemas.microsoft.com/office/drawing/2014/main" id="{BEECA877-69A1-49DD-BB12-D0A1F8DB1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526"/>
            <a:ext cx="9172872" cy="611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F891384-8FE4-42DC-9410-7264FE146860}"/>
              </a:ext>
            </a:extLst>
          </p:cNvPr>
          <p:cNvSpPr/>
          <p:nvPr/>
        </p:nvSpPr>
        <p:spPr>
          <a:xfrm>
            <a:off x="5969024" y="-8638"/>
            <a:ext cx="3203848" cy="6900784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D60FF452-69DD-4F6E-A58A-0D88E67B1F5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267027" y="381000"/>
            <a:ext cx="2607841" cy="6232525"/>
          </a:xfrm>
        </p:spPr>
        <p:txBody>
          <a:bodyPr/>
          <a:lstStyle/>
          <a:p>
            <a:pPr marL="0" indent="0" algn="just" eaLnBrk="1">
              <a:buNone/>
            </a:pPr>
            <a:r>
              <a:rPr lang="en-US" altLang="zh-TW" dirty="0">
                <a:solidFill>
                  <a:srgbClr val="99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</a:t>
            </a:r>
            <a:r>
              <a:rPr lang="zh-TW" altLang="en-US" dirty="0">
                <a:solidFill>
                  <a:srgbClr val="99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 </a:t>
            </a:r>
            <a:r>
              <a:rPr lang="zh-TW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圖書館文創</a:t>
            </a:r>
            <a:r>
              <a:rPr lang="zh-TW" alt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TW" alt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迷</a:t>
            </a:r>
            <a:r>
              <a:rPr lang="zh-TW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失</a:t>
            </a:r>
            <a:endParaRPr lang="en-US" altLang="zh-TW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eaLnBrk="1">
              <a:buNone/>
            </a:pP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產生者導向下的圖書館</a:t>
            </a:r>
            <a:r>
              <a:rPr lang="zh-TW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文創，使得圖書館做出來的東西就是圖書館文創</a:t>
            </a:r>
            <a:endParaRPr lang="en-US" altLang="zh-TW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buNone/>
            </a:pPr>
            <a:endParaRPr lang="en-US" altLang="zh-TW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algn="just" eaLnBrk="1">
              <a:buNone/>
            </a:pPr>
            <a:endParaRPr lang="en-US" altLang="zh-TW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algn="just" eaLnBrk="1">
              <a:buNone/>
            </a:pPr>
            <a:endParaRPr lang="en-US" altLang="zh-TW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algn="just" eaLnBrk="1">
              <a:buNone/>
            </a:pPr>
            <a:endParaRPr lang="en-US" altLang="zh-TW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algn="just" eaLnBrk="1">
              <a:buNone/>
            </a:pPr>
            <a:endParaRPr lang="en-US" altLang="zh-TW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038" indent="0" algn="just" eaLnBrk="1">
              <a:buNone/>
            </a:pP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投影片編號版面配置區 5">
            <a:extLst>
              <a:ext uri="{FF2B5EF4-FFF2-40B4-BE49-F238E27FC236}">
                <a16:creationId xmlns:a16="http://schemas.microsoft.com/office/drawing/2014/main" id="{93CBA396-6301-4611-AFF9-BA942EA041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524750" y="6248400"/>
            <a:ext cx="719138" cy="3651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TW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kumimoji="0" lang="en-US" altLang="zh-TW"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>
              <a:defRPr/>
            </a:pPr>
            <a:fld id="{17B88C31-9B04-4F41-BA06-63AF03248537}" type="slidenum">
              <a:rPr lang="en-US" altLang="zh-TW" smtClean="0"/>
              <a:pPr>
                <a:defRPr/>
              </a:pPr>
              <a:t>24</a:t>
            </a:fld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5" name="頁尾版面配置區 6">
            <a:extLst>
              <a:ext uri="{FF2B5EF4-FFF2-40B4-BE49-F238E27FC236}">
                <a16:creationId xmlns:a16="http://schemas.microsoft.com/office/drawing/2014/main" id="{BD06A819-46A7-420E-B382-97E983763402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kumimoji="0" sz="1400" kern="1200" dirty="0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r>
              <a:rPr lang="zh-TW" altLang="en-US"/>
              <a:t>／</a:t>
            </a:r>
            <a:r>
              <a:rPr lang="en-US" altLang="zh-TW"/>
              <a:t>32</a:t>
            </a:r>
            <a:endParaRPr kumimoji="0" lang="en-US" altLang="en-US" dirty="0">
              <a:solidFill>
                <a:schemeClr val="bg1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886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just">
              <a:spcAft>
                <a:spcPts val="1200"/>
              </a:spcAft>
              <a:buClr>
                <a:schemeClr val="bg1"/>
              </a:buClr>
            </a:pP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日本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當代設計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大師</a:t>
            </a:r>
            <a:r>
              <a:rPr lang="zh-TW" altLang="en-US" sz="8000" b="1" dirty="0" smtClean="0">
                <a:solidFill>
                  <a:srgbClr val="FF6600"/>
                </a:solidFill>
              </a:rPr>
              <a:t>杉</a:t>
            </a:r>
            <a:r>
              <a:rPr lang="zh-TW" altLang="en-US" sz="8000" b="1" dirty="0">
                <a:solidFill>
                  <a:srgbClr val="FF6600"/>
                </a:solidFill>
              </a:rPr>
              <a:t>浦康</a:t>
            </a:r>
            <a:r>
              <a:rPr lang="zh-TW" altLang="en-US" sz="8000" b="1" dirty="0" smtClean="0">
                <a:solidFill>
                  <a:srgbClr val="FF6600"/>
                </a:solidFill>
              </a:rPr>
              <a:t>平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endParaRPr lang="en-US" altLang="zh-TW" sz="8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5000"/>
              </a:lnSpc>
              <a:spcAft>
                <a:spcPts val="4200"/>
              </a:spcAft>
              <a:buClr>
                <a:schemeClr val="bg1"/>
              </a:buClr>
            </a:pPr>
            <a:r>
              <a:rPr lang="zh-TW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作為設計師該</a:t>
            </a:r>
            <a:r>
              <a:rPr lang="zh-TW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要有三隻眼睛，兩隻眼睛往前看，一隻眼睛向後看，看背後的文化</a:t>
            </a:r>
            <a:r>
              <a:rPr lang="zh-TW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歷史</a:t>
            </a:r>
            <a:endParaRPr lang="zh-TW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5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國外圖書館用什麼來進行文創？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識別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脈絡／館史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建築／館舍／裝潢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地景／環境脈絡特色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設備／裝置物件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館藏／館藏特色／特藏</a:t>
            </a: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</a:t>
            </a:r>
            <a:r>
              <a:rPr lang="zh-TW" altLang="en-US" sz="6400" dirty="0" smtClean="0">
                <a:solidFill>
                  <a:srgbClr val="F96A1B"/>
                </a:solidFill>
              </a:rPr>
              <a:t>文化</a:t>
            </a:r>
            <a:r>
              <a:rPr lang="zh-TW" altLang="en-US" sz="6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  <a:endParaRPr lang="zh-TW" altLang="en-US" sz="6400" dirty="0">
              <a:solidFill>
                <a:srgbClr val="F96A1B"/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2C78DB3D-9870-4F19-BCE2-3C12AE9BB418}"/>
              </a:ext>
            </a:extLst>
          </p:cNvPr>
          <p:cNvSpPr txBox="1">
            <a:spLocks/>
          </p:cNvSpPr>
          <p:nvPr/>
        </p:nvSpPr>
        <p:spPr bwMode="auto">
          <a:xfrm>
            <a:off x="4075176" y="1447800"/>
            <a:ext cx="468934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/>
            <a:endParaRPr kumimoji="0" lang="en-US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專業／形象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精神／標語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工作方式／規定／工作工具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人員／動物／吉祥物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讀者需求／教育推廣／使用方法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圖書館概念延伸</a:t>
            </a:r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7BC8192E-1163-433B-A498-F4C917A96B5B}"/>
              </a:ext>
            </a:extLst>
          </p:cNvPr>
          <p:cNvGrpSpPr/>
          <p:nvPr/>
        </p:nvGrpSpPr>
        <p:grpSpPr>
          <a:xfrm>
            <a:off x="873766" y="2129878"/>
            <a:ext cx="3914258" cy="2429150"/>
            <a:chOff x="873766" y="2129878"/>
            <a:chExt cx="3914258" cy="2429150"/>
          </a:xfrm>
        </p:grpSpPr>
        <p:pic>
          <p:nvPicPr>
            <p:cNvPr id="10" name="Picture 2" descr="ç¸éåç">
              <a:extLst>
                <a:ext uri="{FF2B5EF4-FFF2-40B4-BE49-F238E27FC236}">
                  <a16:creationId xmlns:a16="http://schemas.microsoft.com/office/drawing/2014/main" id="{5BD0C997-DE71-4688-AB91-C7EA7A64C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132856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ç¸éåç">
              <a:extLst>
                <a:ext uri="{FF2B5EF4-FFF2-40B4-BE49-F238E27FC236}">
                  <a16:creationId xmlns:a16="http://schemas.microsoft.com/office/drawing/2014/main" id="{D678AA9A-FABA-4B7B-84CA-6C5D239748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766" y="42267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ç¸éåç">
              <a:extLst>
                <a:ext uri="{FF2B5EF4-FFF2-40B4-BE49-F238E27FC236}">
                  <a16:creationId xmlns:a16="http://schemas.microsoft.com/office/drawing/2014/main" id="{43335E09-73E3-4163-AEA2-7189677919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42" y="42267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ç¸éåç">
              <a:extLst>
                <a:ext uri="{FF2B5EF4-FFF2-40B4-BE49-F238E27FC236}">
                  <a16:creationId xmlns:a16="http://schemas.microsoft.com/office/drawing/2014/main" id="{1F58FE55-235F-450B-AE05-3A81F4DD62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7821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ç¸éåç">
              <a:extLst>
                <a:ext uri="{FF2B5EF4-FFF2-40B4-BE49-F238E27FC236}">
                  <a16:creationId xmlns:a16="http://schemas.microsoft.com/office/drawing/2014/main" id="{60F7B06E-E19F-4EAF-B853-9CDB92969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440" y="3349922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ç¸éåç">
              <a:extLst>
                <a:ext uri="{FF2B5EF4-FFF2-40B4-BE49-F238E27FC236}">
                  <a16:creationId xmlns:a16="http://schemas.microsoft.com/office/drawing/2014/main" id="{9B1070F8-70B4-4BC4-AAB0-144F9B6457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957525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ç¸éåç">
              <a:extLst>
                <a:ext uri="{FF2B5EF4-FFF2-40B4-BE49-F238E27FC236}">
                  <a16:creationId xmlns:a16="http://schemas.microsoft.com/office/drawing/2014/main" id="{114276DF-5160-4177-9F5E-ABC79D0D10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56428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ç¸éåç">
              <a:extLst>
                <a:ext uri="{FF2B5EF4-FFF2-40B4-BE49-F238E27FC236}">
                  <a16:creationId xmlns:a16="http://schemas.microsoft.com/office/drawing/2014/main" id="{02B81EE9-9AE7-428B-91B6-CFEA1BC3B6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42" y="3349922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ç¸éåç">
              <a:extLst>
                <a:ext uri="{FF2B5EF4-FFF2-40B4-BE49-F238E27FC236}">
                  <a16:creationId xmlns:a16="http://schemas.microsoft.com/office/drawing/2014/main" id="{5F36E62C-D1D8-4BA5-A177-18BF8A7B92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42" y="37821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ç¸éåç">
              <a:extLst>
                <a:ext uri="{FF2B5EF4-FFF2-40B4-BE49-F238E27FC236}">
                  <a16:creationId xmlns:a16="http://schemas.microsoft.com/office/drawing/2014/main" id="{B2FDF65D-0699-4E27-A02B-5336CE3B07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188" y="2968922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ç¸éåç">
              <a:extLst>
                <a:ext uri="{FF2B5EF4-FFF2-40B4-BE49-F238E27FC236}">
                  <a16:creationId xmlns:a16="http://schemas.microsoft.com/office/drawing/2014/main" id="{A24919EF-EDC0-4B55-ABB5-3AB65DA1BE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188" y="2562150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ç¸éåç">
              <a:extLst>
                <a:ext uri="{FF2B5EF4-FFF2-40B4-BE49-F238E27FC236}">
                  <a16:creationId xmlns:a16="http://schemas.microsoft.com/office/drawing/2014/main" id="{CBA77924-1198-42FF-8B75-BBEAED3CE7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188" y="2129878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4562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國內圖書館用什麼來進行文創？</a:t>
            </a:r>
          </a:p>
          <a:p>
            <a:pPr lvl="1" algn="just" eaLnBrk="1"/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識別</a:t>
            </a: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脈絡／館史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建築／館舍／裝潢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地景／環境脈絡特色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設備／裝置物件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館藏／館藏特色／特藏</a:t>
            </a: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  <a:endParaRPr lang="zh-TW" altLang="en-US" sz="6400" dirty="0">
              <a:solidFill>
                <a:srgbClr val="F96A1B"/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2C78DB3D-9870-4F19-BCE2-3C12AE9BB418}"/>
              </a:ext>
            </a:extLst>
          </p:cNvPr>
          <p:cNvSpPr txBox="1">
            <a:spLocks/>
          </p:cNvSpPr>
          <p:nvPr/>
        </p:nvSpPr>
        <p:spPr bwMode="auto">
          <a:xfrm>
            <a:off x="4075176" y="1447800"/>
            <a:ext cx="468934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/>
            <a:endParaRPr kumimoji="0" lang="en-US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專業／形象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精神／標語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工作方式／規定／工作工具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人員／動物／吉祥物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讀者需求／教育推廣／使用方法</a:t>
            </a:r>
          </a:p>
          <a:p>
            <a:pPr lvl="1" algn="just" eaLnBrk="1"/>
            <a:r>
              <a:rPr kumimoji="0"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圖書館概念延伸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490232" y="2132856"/>
            <a:ext cx="4297792" cy="2426172"/>
            <a:chOff x="490232" y="2132856"/>
            <a:chExt cx="4297792" cy="2426172"/>
          </a:xfrm>
        </p:grpSpPr>
        <p:pic>
          <p:nvPicPr>
            <p:cNvPr id="9" name="Picture 2" descr="ç¸éåç">
              <a:extLst>
                <a:ext uri="{FF2B5EF4-FFF2-40B4-BE49-F238E27FC236}">
                  <a16:creationId xmlns:a16="http://schemas.microsoft.com/office/drawing/2014/main" id="{5BD0C997-DE71-4688-AB91-C7EA7A64C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132856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ç¸éåç">
              <a:extLst>
                <a:ext uri="{FF2B5EF4-FFF2-40B4-BE49-F238E27FC236}">
                  <a16:creationId xmlns:a16="http://schemas.microsoft.com/office/drawing/2014/main" id="{D678AA9A-FABA-4B7B-84CA-6C5D239748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766" y="42267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ç¸éåç">
              <a:extLst>
                <a:ext uri="{FF2B5EF4-FFF2-40B4-BE49-F238E27FC236}">
                  <a16:creationId xmlns:a16="http://schemas.microsoft.com/office/drawing/2014/main" id="{43335E09-73E3-4163-AEA2-7189677919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42" y="42267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ç¸éåç">
              <a:extLst>
                <a:ext uri="{FF2B5EF4-FFF2-40B4-BE49-F238E27FC236}">
                  <a16:creationId xmlns:a16="http://schemas.microsoft.com/office/drawing/2014/main" id="{85287C27-A734-4CE7-91E4-F6854909B3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232" y="4226794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ç¸éåç">
              <a:extLst>
                <a:ext uri="{FF2B5EF4-FFF2-40B4-BE49-F238E27FC236}">
                  <a16:creationId xmlns:a16="http://schemas.microsoft.com/office/drawing/2014/main" id="{08390CB0-2708-41EA-A274-EFBEB40A79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520702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ç¸éåç">
              <a:extLst>
                <a:ext uri="{FF2B5EF4-FFF2-40B4-BE49-F238E27FC236}">
                  <a16:creationId xmlns:a16="http://schemas.microsoft.com/office/drawing/2014/main" id="{DEE5ABD8-061A-426A-9731-B11BCE5D21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458" y="2996952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ç¸éåç">
              <a:extLst>
                <a:ext uri="{FF2B5EF4-FFF2-40B4-BE49-F238E27FC236}">
                  <a16:creationId xmlns:a16="http://schemas.microsoft.com/office/drawing/2014/main" id="{DBFCC652-F733-4962-A0EE-DBE22240CE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842" y="3384798"/>
              <a:ext cx="446182" cy="332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07035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適合進行體驗的圖書館文化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平常難以接觸（神秘）、具有象徵性的工作或事物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閉架書庫、掃描槍、消退磁、貼書標、借還書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圖書館特色及館藏相關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圖書館特色與職能，如國圖漢學中心；國臺圖圖書醫院、臺灣學、身心障礙資源；北市圖各分館特色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書籍相關議題：文獻典藏、維護、產生、裝幀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圖書館延伸議題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建築、地景、地方特色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相關概念延伸：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閱讀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8520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rgbClr val="F96A1B"/>
                </a:solidFill>
              </a:rPr>
              <a:t>圖書館文化</a:t>
            </a:r>
            <a:r>
              <a:rPr lang="zh-TW" altLang="en-US" sz="8000" b="1" dirty="0" smtClean="0">
                <a:solidFill>
                  <a:srgbClr val="F96A1B"/>
                </a:solidFill>
              </a:rPr>
              <a:t>體驗</a:t>
            </a:r>
            <a:r>
              <a:rPr lang="en-US" altLang="zh-TW" sz="8000" b="1" dirty="0" smtClean="0">
                <a:solidFill>
                  <a:srgbClr val="F96A1B"/>
                </a:solidFill>
              </a:rPr>
              <a:t/>
            </a:r>
            <a:br>
              <a:rPr lang="en-US" altLang="zh-TW" sz="8000" b="1" dirty="0" smtClean="0">
                <a:solidFill>
                  <a:srgbClr val="F96A1B"/>
                </a:solidFill>
              </a:rPr>
            </a:b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可以融入服務、活動與商品開發之中</a:t>
            </a:r>
            <a:endParaRPr lang="zh-TW" altLang="en-US" sz="8000" b="1" dirty="0">
              <a:solidFill>
                <a:srgbClr val="F96A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89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電影</a:t>
            </a:r>
            <a:r>
              <a:rPr lang="en-US" altLang="zh-TW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《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時光機器</a:t>
            </a:r>
            <a:r>
              <a:rPr lang="en-US" altLang="zh-TW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》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中的圖書館與圖書館員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https://www.youtube.com/watch?v=CQbkhYg2DzM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49" t="22092" r="14466" b="21826"/>
          <a:stretch/>
        </p:blipFill>
        <p:spPr>
          <a:xfrm>
            <a:off x="-1" y="438098"/>
            <a:ext cx="9144001" cy="5143238"/>
          </a:xfrm>
          <a:prstGeom prst="rect">
            <a:avLst/>
          </a:prstGeom>
        </p:spPr>
      </p:pic>
      <p:pic>
        <p:nvPicPr>
          <p:cNvPr id="14" name="圖片 13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49" t="22092" r="14466" b="21826"/>
          <a:stretch/>
        </p:blipFill>
        <p:spPr>
          <a:xfrm>
            <a:off x="-1" y="438098"/>
            <a:ext cx="9144001" cy="51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05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扁擔挑書推廣閱讀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https://www.chinatimes.com/realtimenews/20180707002190-260405?chdtv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借書推車籃台中北區圖書館像逛超市- 地方- 自由時報電子報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新北市立圖書館深坑分館2018年「豆腐閱讀節」即日起至8月10日登場，深坑分館主任楊俊生肩挑書香扁擔於老街上漂書，向遊客推薦好書閱讀。（葉書宏攝）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3" b="10865"/>
          <a:stretch/>
        </p:blipFill>
        <p:spPr bwMode="auto">
          <a:xfrm>
            <a:off x="0" y="430214"/>
            <a:ext cx="9144000" cy="515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18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體驗活動規劃與辦理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圖書館文化的融入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自身圖書館資源、特色檢視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社會需求與圖書館的關係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方式與媒介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遊戲，如：密室解謎、桌遊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角色扮演，如：一日圖書館員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展覽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學習活動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15869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國家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／政府視角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培基固本：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展現文化實力，提升文化重視，進而保存文化、培養專業人才</a:t>
            </a:r>
            <a:endParaRPr lang="en-US" altLang="zh-TW" spc="-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政治宣傳：政權、文化之正統、道統與法統</a:t>
            </a:r>
            <a:endParaRPr lang="en-US" altLang="zh-TW" spc="-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algn="just" eaLnBrk="1"/>
            <a:r>
              <a:rPr lang="en-US" altLang="zh-TW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EX. </a:t>
            </a:r>
            <a:r>
              <a:rPr lang="zh-TW" altLang="en-US" spc="-4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漢學、漢字、地圖、張天師、四聖</a:t>
            </a:r>
            <a:endParaRPr lang="en-US" altLang="zh-TW" spc="-4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創造產值：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商業創收、建立產業鏈、製造工作機會．．．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社會福利：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社區營造、促進學術研究發展．．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．</a:t>
            </a: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4800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館方／館員視角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推廣角度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：推廣圖書館及其館藏，宣揚圖書館功能、價值與地位，凸顯圖書館（學）／圖書館員專業及其形象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管理角度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：宣傳、創收、避免原件損害、探索並建立單位獨特性、館際合作與交換、新技術的嘗試</a:t>
            </a: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服務角度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：完善提供應用（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EX. 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建立目錄、數位化）、讓讀者深入館藏背後之意義，進一步了解藏品（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EX. 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展示、導覽）、教導讀者使用圖書館、建立讀者記憶點（紀念）</a:t>
            </a: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研究角度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：提升研究產能（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EX. 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資料庫</a:t>
            </a:r>
            <a:r>
              <a:rPr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74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他者（將圖書館及其相關事物作為應用標的者）視角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凸顯 </a:t>
            </a:r>
            <a:r>
              <a:rPr lang="zh-TW" altLang="en-US" b="1" dirty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文藝（文青）／ 寧靜／知識／閱讀／藏書／愛書／博學／會讀書（聰明）</a:t>
            </a:r>
            <a:r>
              <a:rPr lang="zh-TW" altLang="en-US" dirty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的概念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文昌帝君會出現在圖書館，不會出現在警察局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文青會出現在圖書館，不會出現在警察局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創造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TW" altLang="en-US" b="1" dirty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物件集合、分類管理、善於查找資料、解答 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氛圍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 eaLnBrk="1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/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/>
            <a:endParaRPr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6400" dirty="0">
                <a:solidFill>
                  <a:srgbClr val="F96A1B"/>
                </a:solidFill>
              </a:rPr>
              <a:t>圖書館文化</a:t>
            </a:r>
            <a:r>
              <a:rPr lang="zh-TW" altLang="en-US" sz="6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融入</a:t>
            </a: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211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圖書館活動／商品開發流程</a:t>
            </a:r>
            <a:endParaRPr lang="en-US" altLang="zh-TW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449241" y="686248"/>
            <a:ext cx="8156575" cy="4613305"/>
            <a:chOff x="609600" y="1600200"/>
            <a:chExt cx="8156575" cy="4613305"/>
          </a:xfrm>
        </p:grpSpPr>
        <p:graphicFrame>
          <p:nvGraphicFramePr>
            <p:cNvPr id="9" name="內容版面配置區 2">
              <a:extLst>
                <a:ext uri="{FF2B5EF4-FFF2-40B4-BE49-F238E27FC236}">
                  <a16:creationId xmlns:a16="http://schemas.microsoft.com/office/drawing/2014/main" id="{52A8C62A-E59D-4B98-BF22-3FB70A96CC8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59303311"/>
                </p:ext>
              </p:extLst>
            </p:nvPr>
          </p:nvGraphicFramePr>
          <p:xfrm>
            <a:off x="612775" y="1600200"/>
            <a:ext cx="8153400" cy="4495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11045944-DEA8-445B-A9AC-1FD27F486488}"/>
                </a:ext>
              </a:extLst>
            </p:cNvPr>
            <p:cNvGrpSpPr/>
            <p:nvPr/>
          </p:nvGrpSpPr>
          <p:grpSpPr>
            <a:xfrm>
              <a:off x="1978497" y="2326814"/>
              <a:ext cx="1226096" cy="3886691"/>
              <a:chOff x="2267744" y="2326814"/>
              <a:chExt cx="1512168" cy="3886691"/>
            </a:xfrm>
          </p:grpSpPr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0E52813E-6EA7-452E-B37F-771CE55AE903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內外需求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動機</a:t>
                </a: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目的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實質效益</a:t>
                </a:r>
                <a:endParaRPr lang="zh-TW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C108050F-7E5E-4F13-881F-3E4D07DA9159}"/>
                  </a:ext>
                </a:extLst>
              </p:cNvPr>
              <p:cNvSpPr txBox="1"/>
              <p:nvPr/>
            </p:nvSpPr>
            <p:spPr>
              <a:xfrm>
                <a:off x="2267744" y="2326814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rgbClr val="F8F8F8"/>
                    </a:solidFill>
                    <a:latin typeface="+mn-ea"/>
                    <a:ea typeface="+mn-ea"/>
                  </a:rPr>
                  <a:t>↑</a:t>
                </a:r>
              </a:p>
            </p:txBody>
          </p:sp>
        </p:grpSp>
        <p:grpSp>
          <p:nvGrpSpPr>
            <p:cNvPr id="16" name="群組 15">
              <a:extLst>
                <a:ext uri="{FF2B5EF4-FFF2-40B4-BE49-F238E27FC236}">
                  <a16:creationId xmlns:a16="http://schemas.microsoft.com/office/drawing/2014/main" id="{3F09B076-3671-4A84-B7A7-157740B5EACE}"/>
                </a:ext>
              </a:extLst>
            </p:cNvPr>
            <p:cNvGrpSpPr/>
            <p:nvPr/>
          </p:nvGrpSpPr>
          <p:grpSpPr>
            <a:xfrm>
              <a:off x="3347395" y="1772816"/>
              <a:ext cx="1224605" cy="4440689"/>
              <a:chOff x="2267744" y="1772816"/>
              <a:chExt cx="1512168" cy="4440689"/>
            </a:xfrm>
          </p:grpSpPr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51AFD741-D9EA-4E77-9A8B-50C718F0B0D1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圖書館文化／議題融入方法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ED81CD9D-9CF8-4805-9232-E4274ECB3AC7}"/>
                  </a:ext>
                </a:extLst>
              </p:cNvPr>
              <p:cNvSpPr txBox="1"/>
              <p:nvPr/>
            </p:nvSpPr>
            <p:spPr>
              <a:xfrm>
                <a:off x="2267744" y="1772816"/>
                <a:ext cx="15121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法規限制</a:t>
                </a:r>
                <a:endParaRPr lang="en-US" altLang="zh-TW" dirty="0">
                  <a:solidFill>
                    <a:schemeClr val="bg1"/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倫理限制</a:t>
                </a:r>
                <a:endParaRPr lang="en-US" altLang="zh-TW" dirty="0">
                  <a:solidFill>
                    <a:schemeClr val="bg1"/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↑</a:t>
                </a:r>
              </a:p>
            </p:txBody>
          </p:sp>
        </p:grpSp>
        <p:grpSp>
          <p:nvGrpSpPr>
            <p:cNvPr id="19" name="群組 18">
              <a:extLst>
                <a:ext uri="{FF2B5EF4-FFF2-40B4-BE49-F238E27FC236}">
                  <a16:creationId xmlns:a16="http://schemas.microsoft.com/office/drawing/2014/main" id="{DC40904B-5D64-449E-8F05-5A878E42B622}"/>
                </a:ext>
              </a:extLst>
            </p:cNvPr>
            <p:cNvGrpSpPr/>
            <p:nvPr/>
          </p:nvGrpSpPr>
          <p:grpSpPr>
            <a:xfrm>
              <a:off x="6154216" y="2320253"/>
              <a:ext cx="1226096" cy="3886691"/>
              <a:chOff x="2267744" y="2326814"/>
              <a:chExt cx="1512168" cy="3886691"/>
            </a:xfrm>
          </p:grpSpPr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AB9530D6-F021-4392-99D4-B02E2349EB92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時間地點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目標對象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經費預算</a:t>
                </a:r>
                <a:endParaRPr lang="zh-TW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F9F64C87-CA8D-441C-8B7A-CD7D7C8ECCCA}"/>
                  </a:ext>
                </a:extLst>
              </p:cNvPr>
              <p:cNvSpPr txBox="1"/>
              <p:nvPr/>
            </p:nvSpPr>
            <p:spPr>
              <a:xfrm>
                <a:off x="2267744" y="2326814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spAutoFit/>
              </a:bodyPr>
              <a:lstStyle/>
              <a:p>
                <a:pPr algn="ctr"/>
                <a:endParaRPr lang="zh-TW" altLang="en-US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22" name="群組 21">
              <a:extLst>
                <a:ext uri="{FF2B5EF4-FFF2-40B4-BE49-F238E27FC236}">
                  <a16:creationId xmlns:a16="http://schemas.microsoft.com/office/drawing/2014/main" id="{7B3A1C0C-3174-41D0-A62D-46647400ED5B}"/>
                </a:ext>
              </a:extLst>
            </p:cNvPr>
            <p:cNvGrpSpPr/>
            <p:nvPr/>
          </p:nvGrpSpPr>
          <p:grpSpPr>
            <a:xfrm>
              <a:off x="7518724" y="2049815"/>
              <a:ext cx="1226096" cy="3886691"/>
              <a:chOff x="2267744" y="2049815"/>
              <a:chExt cx="1512168" cy="3886691"/>
            </a:xfrm>
          </p:grpSpPr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4FB790EE-90A9-4B23-AA50-60812B5864B8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營利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非營利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A2D4C855-4E16-4809-9155-C82D32762F99}"/>
                  </a:ext>
                </a:extLst>
              </p:cNvPr>
              <p:cNvSpPr txBox="1"/>
              <p:nvPr/>
            </p:nvSpPr>
            <p:spPr>
              <a:xfrm>
                <a:off x="2267744" y="2049815"/>
                <a:ext cx="1512168" cy="646331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spAutoFit/>
              </a:bodyPr>
              <a:lstStyle/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回饋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↑</a:t>
                </a:r>
              </a:p>
            </p:txBody>
          </p:sp>
        </p:grpSp>
        <p:grpSp>
          <p:nvGrpSpPr>
            <p:cNvPr id="25" name="群組 24">
              <a:extLst>
                <a:ext uri="{FF2B5EF4-FFF2-40B4-BE49-F238E27FC236}">
                  <a16:creationId xmlns:a16="http://schemas.microsoft.com/office/drawing/2014/main" id="{16AE301B-B9B0-4424-BBE3-D3F719672C82}"/>
                </a:ext>
              </a:extLst>
            </p:cNvPr>
            <p:cNvGrpSpPr/>
            <p:nvPr/>
          </p:nvGrpSpPr>
          <p:grpSpPr>
            <a:xfrm>
              <a:off x="609600" y="2326814"/>
              <a:ext cx="1226095" cy="3886691"/>
              <a:chOff x="2267744" y="2326814"/>
              <a:chExt cx="1512168" cy="3886691"/>
            </a:xfrm>
          </p:grpSpPr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ACBD526E-67AE-421B-A7EE-4309279752D9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上級交辦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年度規劃</a:t>
                </a:r>
                <a: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政策配合</a:t>
                </a:r>
                <a:endParaRPr lang="zh-TW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98C4A07B-B4A8-4C07-9CEE-3A5EC23BD1FB}"/>
                  </a:ext>
                </a:extLst>
              </p:cNvPr>
              <p:cNvSpPr txBox="1"/>
              <p:nvPr/>
            </p:nvSpPr>
            <p:spPr>
              <a:xfrm>
                <a:off x="2267744" y="2326814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spAutoFit/>
              </a:bodyPr>
              <a:lstStyle/>
              <a:p>
                <a:pPr algn="ctr"/>
                <a:endParaRPr lang="zh-TW" altLang="en-US" dirty="0">
                  <a:latin typeface="+mn-ea"/>
                  <a:ea typeface="+mn-ea"/>
                </a:endParaRPr>
              </a:p>
            </p:txBody>
          </p:sp>
        </p:grpSp>
        <p:sp>
          <p:nvSpPr>
            <p:cNvPr id="28" name="矩形: 圓角 11">
              <a:extLst>
                <a:ext uri="{FF2B5EF4-FFF2-40B4-BE49-F238E27FC236}">
                  <a16:creationId xmlns:a16="http://schemas.microsoft.com/office/drawing/2014/main" id="{5784EB31-0408-49C6-A9AF-4CB9D02A4E20}"/>
                </a:ext>
              </a:extLst>
            </p:cNvPr>
            <p:cNvSpPr/>
            <p:nvPr/>
          </p:nvSpPr>
          <p:spPr>
            <a:xfrm>
              <a:off x="1930400" y="2868762"/>
              <a:ext cx="5511800" cy="1984920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3AC81E27-9152-48CC-94B6-EF3B14DD9A5A}"/>
                </a:ext>
              </a:extLst>
            </p:cNvPr>
            <p:cNvGrpSpPr/>
            <p:nvPr/>
          </p:nvGrpSpPr>
          <p:grpSpPr>
            <a:xfrm>
              <a:off x="4789706" y="1772816"/>
              <a:ext cx="1226097" cy="4440689"/>
              <a:chOff x="2267744" y="1772816"/>
              <a:chExt cx="1512168" cy="4440689"/>
            </a:xfrm>
          </p:grpSpPr>
          <p:sp>
            <p:nvSpPr>
              <p:cNvPr id="30" name="文字方塊 29">
                <a:extLst>
                  <a:ext uri="{FF2B5EF4-FFF2-40B4-BE49-F238E27FC236}">
                    <a16:creationId xmlns:a16="http://schemas.microsoft.com/office/drawing/2014/main" id="{A1BD35D4-FDF3-4840-9D8D-2EDACFC8C86C}"/>
                  </a:ext>
                </a:extLst>
              </p:cNvPr>
              <p:cNvSpPr txBox="1"/>
              <p:nvPr/>
            </p:nvSpPr>
            <p:spPr>
              <a:xfrm>
                <a:off x="2267744" y="5013176"/>
                <a:ext cx="151216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↓</a:t>
                </a:r>
                <a:endParaRPr lang="en-US" altLang="zh-TW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法規 技術</a:t>
                </a:r>
                <a:endParaRPr lang="en-US" altLang="zh-TW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成本 人力</a:t>
                </a:r>
                <a:r>
                  <a:rPr lang="en-US" altLang="zh-TW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/>
                </a:r>
                <a:br>
                  <a:rPr lang="en-US" altLang="zh-TW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zh-TW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空間 觀感</a:t>
                </a:r>
              </a:p>
            </p:txBody>
          </p:sp>
          <p:sp>
            <p:nvSpPr>
              <p:cNvPr id="31" name="文字方塊 30">
                <a:extLst>
                  <a:ext uri="{FF2B5EF4-FFF2-40B4-BE49-F238E27FC236}">
                    <a16:creationId xmlns:a16="http://schemas.microsoft.com/office/drawing/2014/main" id="{30BF310D-D02C-4B94-AA57-9F915A5CEBDA}"/>
                  </a:ext>
                </a:extLst>
              </p:cNvPr>
              <p:cNvSpPr txBox="1"/>
              <p:nvPr/>
            </p:nvSpPr>
            <p:spPr>
              <a:xfrm>
                <a:off x="2267744" y="1772816"/>
                <a:ext cx="15121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法規限制</a:t>
                </a:r>
                <a:endParaRPr lang="en-US" altLang="zh-TW" dirty="0">
                  <a:solidFill>
                    <a:schemeClr val="bg1"/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倫理限制</a:t>
                </a:r>
                <a:endParaRPr lang="en-US" altLang="zh-TW" dirty="0">
                  <a:solidFill>
                    <a:schemeClr val="bg1"/>
                  </a:solidFill>
                  <a:latin typeface="+mn-ea"/>
                  <a:ea typeface="+mn-ea"/>
                </a:endParaRPr>
              </a:p>
              <a:p>
                <a:pPr algn="ctr"/>
                <a:r>
                  <a:rPr lang="zh-TW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↑</a:t>
                </a:r>
              </a:p>
            </p:txBody>
          </p:sp>
        </p:grpSp>
        <p:cxnSp>
          <p:nvCxnSpPr>
            <p:cNvPr id="32" name="直線接點 31"/>
            <p:cNvCxnSpPr/>
            <p:nvPr/>
          </p:nvCxnSpPr>
          <p:spPr>
            <a:xfrm flipH="1">
              <a:off x="2555776" y="2204864"/>
              <a:ext cx="518457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單箭頭接點 32"/>
            <p:cNvCxnSpPr/>
            <p:nvPr/>
          </p:nvCxnSpPr>
          <p:spPr>
            <a:xfrm>
              <a:off x="2555776" y="2204864"/>
              <a:ext cx="0" cy="360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206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北市圖內湖分館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36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772400" cy="1673225"/>
          </a:xfrm>
        </p:spPr>
        <p:txBody>
          <a:bodyPr/>
          <a:lstStyle/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2019/07/25</a:t>
            </a: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活動名稱：源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來一家親，閱讀無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國界－多元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文化與族群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融合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目標對象：多元族群、親子活動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：製版、圓盤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印刷機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操作、手工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書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製作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圖書館文化：圖書館特色（議題融入）＋書籍產生＋書標與分類號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76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B44B295-3666-4B1F-B333-390E4DF615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3D4BEFB-062E-4887-98DE-016239253E90}" type="slidenum">
              <a:rPr lang="zh-TW" altLang="en-US"/>
              <a:pPr>
                <a:defRPr/>
              </a:pPr>
              <a:t>37</a:t>
            </a:fld>
            <a:endParaRPr lang="zh-TW" altLang="en-US"/>
          </a:p>
        </p:txBody>
      </p:sp>
      <p:sp>
        <p:nvSpPr>
          <p:cNvPr id="18437" name="頁尾版面配置區 6">
            <a:extLst>
              <a:ext uri="{FF2B5EF4-FFF2-40B4-BE49-F238E27FC236}">
                <a16:creationId xmlns:a16="http://schemas.microsoft.com/office/drawing/2014/main" id="{D45B5633-08FA-472E-84BA-AD264DC632BA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120</a:t>
            </a:r>
            <a:endParaRPr kumimoji="0" lang="en-US" altLang="en-US" dirty="0">
              <a:solidFill>
                <a:schemeClr val="tx2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FD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" name="Picture 2" descr="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371703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 anchor="t" anchorCtr="0"/>
          <a:lstStyle/>
          <a:p>
            <a:pPr algn="just" eaLnBrk="1"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新</a:t>
            </a:r>
            <a:r>
              <a:rPr lang="zh-TW" altLang="en-US" dirty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住</a:t>
            </a: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民是什麼？不同文化的</a:t>
            </a:r>
            <a:r>
              <a:rPr lang="zh-TW" altLang="en-US" dirty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尊重與</a:t>
            </a: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包容</a:t>
            </a:r>
            <a:endParaRPr lang="en-US" altLang="zh-TW" dirty="0">
              <a:solidFill>
                <a:srgbClr val="876555"/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 algn="just" eaLnBrk="1"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爸爸／媽媽家鄉的文化？</a:t>
            </a:r>
            <a:endParaRPr lang="en-US" altLang="zh-TW" dirty="0" smtClean="0">
              <a:solidFill>
                <a:srgbClr val="87655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algn="just" eaLnBrk="1"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傳統印刷技術（感光樹脂板＋活板印刷機）</a:t>
            </a:r>
            <a:endParaRPr lang="en-US" altLang="zh-TW" dirty="0" smtClean="0">
              <a:solidFill>
                <a:srgbClr val="87655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algn="just" eaLnBrk="1"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圖書館利用教育（書籍分類與加工）</a:t>
            </a:r>
            <a:endParaRPr lang="en-US" altLang="zh-TW" dirty="0" smtClean="0">
              <a:solidFill>
                <a:srgbClr val="87655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algn="just" eaLnBrk="1">
              <a:buClr>
                <a:srgbClr val="876555"/>
              </a:buClr>
            </a:pPr>
            <a:endParaRPr lang="en-US" altLang="zh-TW" dirty="0">
              <a:solidFill>
                <a:srgbClr val="87655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 smtClean="0">
                <a:solidFill>
                  <a:srgbClr val="876555"/>
                </a:solidFill>
              </a:rPr>
              <a:t>今天，你將會學到什麼</a:t>
            </a:r>
            <a:r>
              <a:rPr lang="en-US" altLang="zh-TW" sz="4400" dirty="0" smtClean="0">
                <a:solidFill>
                  <a:srgbClr val="876555"/>
                </a:solidFill>
              </a:rPr>
              <a:t>…</a:t>
            </a:r>
            <a:endParaRPr lang="en-US" altLang="zh-TW" sz="4400" dirty="0">
              <a:solidFill>
                <a:srgbClr val="876555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18438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6AE7635-898B-4F90-88E0-74F58ACEC6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8439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A7417979-239D-4671-B1C3-B083EACA8F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8440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F24B5292-3A54-4A56-8E79-BA2DC0A1EF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4829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E9E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rgbClr val="876555"/>
                </a:solidFill>
              </a:rPr>
              <a:t>當我們同在一起</a:t>
            </a:r>
            <a:endParaRPr lang="en-US" altLang="zh-TW" sz="4400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squirrel by Petter Pentilä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272" y="3531220"/>
            <a:ext cx="495604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rgbClr val="876555"/>
              </a:buClr>
            </a:pP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隨著異國婚姻普遍化，台灣社會新住民人數日漸增多</a:t>
            </a:r>
            <a:endParaRPr lang="en-US" altLang="zh-TW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876555"/>
              </a:buClr>
            </a:pP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新住民是指嫁來台灣的外籍新娘，也有極少數是外國女婿</a:t>
            </a:r>
            <a:endParaRPr lang="en-US" altLang="zh-TW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876555"/>
              </a:buClr>
            </a:pP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根據內政部戶政司統計</a:t>
            </a:r>
            <a:r>
              <a:rPr lang="zh-TW" altLang="en-US" dirty="0" smtClean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，新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住民</a:t>
            </a:r>
            <a:r>
              <a:rPr lang="zh-TW" altLang="en-US" dirty="0" smtClean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以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原籍 </a:t>
            </a:r>
            <a:r>
              <a:rPr lang="zh-TW" altLang="en-US" b="1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中國大陸 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所佔人數最多，約有三十萬人，其次為 </a:t>
            </a:r>
            <a:r>
              <a:rPr lang="zh-TW" altLang="en-US" b="1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越南籍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zh-TW" altLang="en-US" b="1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印尼籍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zh-TW" altLang="en-US" b="1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泰國籍 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及 </a:t>
            </a:r>
            <a:r>
              <a:rPr lang="zh-TW" altLang="en-US" b="1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菲律賓籍</a:t>
            </a:r>
            <a:endParaRPr lang="en-US" altLang="zh-TW" b="1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412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27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bg1"/>
                </a:solidFill>
              </a:rPr>
              <a:t>當我們同在一起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Do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5883" y="2636912"/>
            <a:ext cx="562811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目前台灣新住民第一代人數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超過五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十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萬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人，第二代子女也已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突破三十五萬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，成為台灣第五大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族群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bg1"/>
              </a:buClr>
            </a:pP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目前臺灣小學生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平均 </a:t>
            </a:r>
            <a:r>
              <a:rPr lang="zh-TW" altLang="en-U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每八位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就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有一位是新住民子女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bg1"/>
              </a:buClr>
            </a:pP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bg1"/>
              </a:buClr>
            </a:pP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0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電影</a:t>
            </a:r>
            <a:r>
              <a:rPr lang="en-US" altLang="zh-TW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《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一級玩家</a:t>
            </a:r>
            <a:r>
              <a:rPr lang="en-US" altLang="zh-TW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》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中的圖書館與圖書館員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https://www.youtube.com/watch?v=bJ2nP8MO_0w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80" t="12901" r="17611" b="13601"/>
          <a:stretch/>
        </p:blipFill>
        <p:spPr>
          <a:xfrm>
            <a:off x="0" y="429156"/>
            <a:ext cx="9144002" cy="5257197"/>
          </a:xfrm>
          <a:prstGeom prst="rect">
            <a:avLst/>
          </a:prstGeom>
        </p:spPr>
      </p:pic>
      <p:pic>
        <p:nvPicPr>
          <p:cNvPr id="14" name="圖片 13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80" t="12901" r="17611" b="13601"/>
          <a:stretch/>
        </p:blipFill>
        <p:spPr>
          <a:xfrm>
            <a:off x="0" y="429156"/>
            <a:ext cx="9144002" cy="525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7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EB5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bg1"/>
                </a:solidFill>
              </a:rPr>
              <a:t>當我們同在一起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Conejito by Javier Ibañe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370436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過去，政府照顧新住民與新住民的孩子，主要是協助他們融入台灣社會，協助解決社會差異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被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用不尊重、不舒服的字眼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稱呼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社會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偏見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很多機會不容易取得</a:t>
            </a: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孩子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覺得媽媽是新移民感到丟臉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自己國家文化不被社會大眾尊重</a:t>
            </a:r>
            <a:endParaRPr lang="en-US" altLang="zh-TW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709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B44B295-3666-4B1F-B333-390E4DF615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3D4BEFB-062E-4887-98DE-016239253E90}" type="slidenum">
              <a:rPr lang="zh-TW" altLang="en-US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18437" name="頁尾版面配置區 6">
            <a:extLst>
              <a:ext uri="{FF2B5EF4-FFF2-40B4-BE49-F238E27FC236}">
                <a16:creationId xmlns:a16="http://schemas.microsoft.com/office/drawing/2014/main" id="{D45B5633-08FA-472E-84BA-AD264DC632BA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120</a:t>
            </a:r>
            <a:endParaRPr kumimoji="0" lang="en-US" altLang="en-US" dirty="0">
              <a:solidFill>
                <a:schemeClr val="bg1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D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148" name="Picture 4" descr="17 Funky Animated GIFs To Brighten Your Da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564904"/>
            <a:ext cx="6439644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rgbClr val="DD4B39"/>
                </a:solidFill>
              </a:rPr>
              <a:t>當我們同在一起</a:t>
            </a:r>
            <a:endParaRPr lang="en-US" altLang="zh-TW" sz="4400" dirty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rgbClr val="C00000"/>
              </a:buClr>
            </a:pPr>
            <a:r>
              <a:rPr lang="zh-TW" altLang="en-US" dirty="0" smtClean="0">
                <a:solidFill>
                  <a:srgbClr val="DD4B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現在，強調多元文化，對於新住民二代也從以往的輔導政策，轉變成培育人才，希望新住民能成為向外發展的助力</a:t>
            </a:r>
            <a:endParaRPr lang="en-US" altLang="zh-TW" dirty="0" smtClean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rgbClr val="C00000"/>
              </a:buClr>
            </a:pPr>
            <a:r>
              <a:rPr lang="zh-TW" altLang="en-US" dirty="0">
                <a:solidFill>
                  <a:srgbClr val="DD4B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新住民子女更有創造力</a:t>
            </a:r>
            <a:endParaRPr lang="en-US" altLang="zh-TW" dirty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rgbClr val="C00000"/>
              </a:buClr>
            </a:pPr>
            <a:r>
              <a:rPr lang="zh-TW" altLang="en-US" dirty="0">
                <a:solidFill>
                  <a:srgbClr val="DD4B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新住民子女具有多元文化視角</a:t>
            </a:r>
            <a:endParaRPr lang="en-US" altLang="zh-TW" dirty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rgbClr val="C00000"/>
              </a:buClr>
            </a:pPr>
            <a:r>
              <a:rPr lang="zh-TW" altLang="en-US" dirty="0" smtClean="0">
                <a:solidFill>
                  <a:srgbClr val="DD4B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</a:t>
            </a:r>
            <a:r>
              <a:rPr lang="zh-TW" altLang="en-US" dirty="0">
                <a:solidFill>
                  <a:srgbClr val="DD4B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住民子女開始進入社會</a:t>
            </a:r>
            <a:endParaRPr lang="en-US" altLang="zh-TW" dirty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bg1"/>
              </a:buClr>
            </a:pPr>
            <a:endParaRPr lang="en-US" altLang="zh-TW" dirty="0">
              <a:solidFill>
                <a:srgbClr val="DD4B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63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B44B295-3666-4B1F-B333-390E4DF615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3D4BEFB-062E-4887-98DE-016239253E90}" type="slidenum">
              <a:rPr lang="zh-TW" altLang="en-US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18437" name="頁尾版面配置區 6">
            <a:extLst>
              <a:ext uri="{FF2B5EF4-FFF2-40B4-BE49-F238E27FC236}">
                <a16:creationId xmlns:a16="http://schemas.microsoft.com/office/drawing/2014/main" id="{D45B5633-08FA-472E-84BA-AD264DC632BA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120</a:t>
            </a:r>
            <a:endParaRPr kumimoji="0" lang="en-US" altLang="en-US" dirty="0">
              <a:solidFill>
                <a:schemeClr val="bg1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062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BEAR GIF: &quot;Why Futurism Has a Cultural Blindspot by Robin Davey.“  &quot;Robin Davey, master of seamless, detailed and quirky animated illustrations.”— FormFiftyFive               NOTE: THERE ARE NO GIFS IN THE &quot;READ IT&quot; SECTION OF THIS PIN.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0352" y="2223765"/>
            <a:ext cx="4824735" cy="48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chemeClr val="bg1"/>
              </a:buClr>
            </a:pP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新住民代表著多元文化，是台灣重要資產，將新住民文化納入台灣文化之中，可深化台灣文化內涵，讓台灣成為真正多元文化國家</a:t>
            </a: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bg1"/>
                </a:solidFill>
              </a:rPr>
              <a:t>當我們同在一起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54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5D8F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chemeClr val="bg1"/>
              </a:buClr>
            </a:pP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政府各部門為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促進多元文化交流，鼓勵新住民參與社區公共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事務，並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協助</a:t>
            </a:r>
            <a:r>
              <a:rPr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其 </a:t>
            </a:r>
            <a:r>
              <a:rPr lang="zh-TW" altLang="en-US" b="1" dirty="0" smtClean="0">
                <a:solidFill>
                  <a:srgbClr val="FEE1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母國</a:t>
            </a:r>
            <a:r>
              <a:rPr lang="zh-TW" altLang="en-US" b="1" dirty="0">
                <a:solidFill>
                  <a:srgbClr val="FEE1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文化傳承推廣</a:t>
            </a:r>
            <a:r>
              <a:rPr lang="zh-TW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，以建立新住民文化主體性</a:t>
            </a:r>
            <a:endParaRPr lang="en-US" altLang="zh-TW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bg1"/>
                </a:solidFill>
              </a:rPr>
              <a:t>當我們同在一起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ello 2018 Bye 2017 year new illustration happy animation newyear chick do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344" y="2833758"/>
            <a:ext cx="5365656" cy="402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985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當我們同在一起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Walking dog by Artua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0779" y="3328020"/>
            <a:ext cx="4713221" cy="353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臺北市立圖書館內湖分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館，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館藏特色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為 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社會福利</a:t>
            </a:r>
            <a:endParaRPr lang="en-US" altLang="zh-TW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為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提供新住民親子閱讀體驗，促進文化交流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，以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認識新住民家鄉為主題，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親子共同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學習印製手工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書的方式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，建立新住民與其子女、本土族群的情感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連結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29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CF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2B2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2B2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290" name="文字版面配置區 7">
            <a:extLst>
              <a:ext uri="{FF2B5EF4-FFF2-40B4-BE49-F238E27FC236}">
                <a16:creationId xmlns:a16="http://schemas.microsoft.com/office/drawing/2014/main" id="{BF18F7D9-9AFD-47B6-BB33-D594DAC25B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1800" dirty="0"/>
          </a:p>
        </p:txBody>
      </p:sp>
      <p:sp>
        <p:nvSpPr>
          <p:cNvPr id="12291" name="標題 2">
            <a:extLst>
              <a:ext uri="{FF2B5EF4-FFF2-40B4-BE49-F238E27FC236}">
                <a16:creationId xmlns:a16="http://schemas.microsoft.com/office/drawing/2014/main" id="{B77EE0BF-4197-45CD-AF58-48F05370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 smtClean="0">
                <a:solidFill>
                  <a:schemeClr val="bg1"/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</a:endParaRPr>
          </a:p>
        </p:txBody>
      </p:sp>
      <p:sp>
        <p:nvSpPr>
          <p:cNvPr id="12292" name="投影片編號版面配置區 4">
            <a:extLst>
              <a:ext uri="{FF2B5EF4-FFF2-40B4-BE49-F238E27FC236}">
                <a16:creationId xmlns:a16="http://schemas.microsoft.com/office/drawing/2014/main" id="{A971A693-49B0-4667-952C-BEB555CD1F43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54F1065B-FD8F-4F1F-853D-FD85FD69E74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45</a:t>
            </a:fld>
            <a:endParaRPr lang="zh-TW" alt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1746" name="Picture 2" descr="Natural Vegetables by Petter Pentilä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200" y="2590800"/>
            <a:ext cx="5689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32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B44B295-3666-4B1F-B333-390E4DF615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3D4BEFB-062E-4887-98DE-016239253E90}" type="slidenum">
              <a:rPr lang="zh-TW" altLang="en-US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7" name="頁尾版面配置區 6">
            <a:extLst>
              <a:ext uri="{FF2B5EF4-FFF2-40B4-BE49-F238E27FC236}">
                <a16:creationId xmlns:a16="http://schemas.microsoft.com/office/drawing/2014/main" id="{D45B5633-08FA-472E-84BA-AD264DC632BA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120</a:t>
            </a:r>
            <a:endParaRPr kumimoji="0" lang="en-US" altLang="en-US" dirty="0">
              <a:solidFill>
                <a:schemeClr val="bg1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11266" name="Picture 2" descr="Strawbooty animation food booty ass berry strawberry dance bounce twerk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050958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材料介紹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材料包：鉛筆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支、牛皮紙封面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張、內頁紙張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張、橡皮筋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條、描圖膠紙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張、書套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張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抹布： 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條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晾紙座：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個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印刷板：</a:t>
            </a:r>
            <a:r>
              <a:rPr lang="en-US" altLang="zh-TW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Printight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感光性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樹脂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版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張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76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B44B295-3666-4B1F-B333-390E4DF615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3D4BEFB-062E-4887-98DE-016239253E90}" type="slidenum">
              <a:rPr lang="zh-TW" altLang="en-US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zh-TW" altLang="en-US">
              <a:solidFill>
                <a:schemeClr val="bg1"/>
              </a:solidFill>
            </a:endParaRPr>
          </a:p>
        </p:txBody>
      </p:sp>
      <p:sp>
        <p:nvSpPr>
          <p:cNvPr id="18437" name="頁尾版面配置區 6">
            <a:extLst>
              <a:ext uri="{FF2B5EF4-FFF2-40B4-BE49-F238E27FC236}">
                <a16:creationId xmlns:a16="http://schemas.microsoft.com/office/drawing/2014/main" id="{D45B5633-08FA-472E-84BA-AD264DC632BA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anose="020B0604030504040204" pitchFamily="34" charset="-120"/>
              </a:rPr>
              <a:t>120</a:t>
            </a:r>
            <a:endParaRPr kumimoji="0" lang="en-US" altLang="en-US" dirty="0">
              <a:solidFill>
                <a:schemeClr val="bg1"/>
              </a:solidFill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E6EE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314" name="Picture 2" descr="Os stickers animados (e lindos) do novo aplicativo Google Messenger | Cutedrop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4152" y="2636912"/>
            <a:ext cx="422108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繪本故事情節：今天天氣好好喔，我們邀請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好多好多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朋友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們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一起吃飯，一人準備一道菜，這樣就可以吃到好多好多不同的菜色了！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爸爸、媽媽幫你準備了什麼菜呢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我們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需要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主食：２樣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菜：４樣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湯：１樣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 txBox="1">
            <a:spLocks/>
          </p:cNvSpPr>
          <p:nvPr/>
        </p:nvSpPr>
        <p:spPr bwMode="auto">
          <a:xfrm>
            <a:off x="2827312" y="1600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kumimoji="0"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甜點：１樣</a:t>
            </a: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kumimoji="0"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水果：１樣</a:t>
            </a: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kumimoji="0"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飲料：１樣</a:t>
            </a: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kumimoji="0"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99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5F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 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07" y="3349470"/>
            <a:ext cx="4932040" cy="369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操作方法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步驟一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：認領要準備菜色的品項，請爸爸或媽媽上網找出要幫小朋友準備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　　　　的菜色是什麼，並且跟小朋友介紹</a:t>
            </a:r>
          </a:p>
          <a:p>
            <a:pPr lvl="1"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步驟二：請小朋友取出鉛筆，依據爸爸或媽媽的介紹，在描圖紙繪圖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步驟三：畫好之後，到講台前領取感光板，並進行曬板（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秒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-30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秒）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步驟四：將曬好的板放入水桶清洗，並擦乾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步驟五：感光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板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貼在印刷機上，開始印刷，並將印好的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　　　　作品放在晾圖座中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步驟六：上台分享並與其他人交換作品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步驟七：使用橡皮筋裝訂，拿給館員阿姨蓋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　　　　上圖書館章並貼上貼紙，套上書套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72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B5F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Animaciones en el Diseño de UX Mobile – Juan Carlos Ferraris – Medium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4379979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步驟一：認領要準備菜色的品項，請爸爸或媽媽上網找出要幫小朋友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準備的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菜色是什麼，</a:t>
            </a:r>
            <a:r>
              <a:rPr lang="zh-TW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並且跟</a:t>
            </a:r>
            <a:r>
              <a:rPr lang="zh-TW" alt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小朋友</a:t>
            </a:r>
            <a:r>
              <a:rPr lang="zh-TW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介紹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主食：２樣，如飯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、麵、包子、水餃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、鍋貼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菜：４樣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湯：１樣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甜點：１樣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水果：１樣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飲料：１樣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3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 algn="ctr"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rgbClr val="F96A1B"/>
                </a:solidFill>
              </a:rPr>
              <a:t>新世代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圖書館？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4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7F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Great work from a designer in the Dribbble community; your best resource to discover and connect with designers worldwide.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371850"/>
            <a:ext cx="464820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步驟二：請小朋友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取出６Ｂ鉛筆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，依據爸爸或媽媽的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介紹在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描圖紙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繪圖，並請在圖上寫上：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我的</a:t>
            </a:r>
            <a:r>
              <a:rPr lang="en-US" altLang="zh-TW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en-US" altLang="zh-TW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US" altLang="zh-TW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zh-TW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來自</a:t>
            </a:r>
            <a:r>
              <a:rPr lang="en-US" altLang="zh-TW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US" altLang="zh-TW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US" altLang="zh-TW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zh-TW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（城市），幫我準備了</a:t>
            </a:r>
            <a:r>
              <a:rPr lang="en-US" altLang="zh-TW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</a:t>
            </a:r>
            <a:r>
              <a:rPr lang="en-US" altLang="zh-TW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zh-TW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（食物）</a:t>
            </a:r>
            <a:endParaRPr lang="zh-TW" alt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鉛筆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線條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儘量粗、黑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圖像儘量簡單清楚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鉛筆可以多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描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幾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次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2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5F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0" name="Picture 2" descr="Grow a Pear by Jonas Mosesson #Design Popular #Dribbble #shot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495604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步驟三：畫好之後，到講台前領取感光板，並進行曬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板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描圖紙有畫圖的一面朝上，放在感光箱透明壓克力上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將感光板上薄膜撕掉，撕掉薄膜的這面與描圖紙有畫圖面貼合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蓋上黑色泡棉墊，打開燈箱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曬板時間約 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秒 至 </a:t>
            </a: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秒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請放心，會</a:t>
            </a:r>
            <a:r>
              <a:rPr lang="zh-TW" alt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有大哥哥、大姊姊幫助</a:t>
            </a:r>
            <a:r>
              <a:rPr lang="zh-TW" alt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你的</a:t>
            </a:r>
            <a:endParaRPr lang="zh-TW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21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2C9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步驟四：將曬好的板放入水桶清洗，並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擦乾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請將感光後的板放入水桶中，再使用軟刷輕刷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刷到自己畫的線條顯現，並且具有一定的深度</a:t>
            </a:r>
            <a:endParaRPr lang="zh-TW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2" name="Picture 2" descr="Weekend by Harut - Dribbble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315" y="3116116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圖像裡可能有Tseng Ihsiu、眼鏡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3132388"/>
            <a:ext cx="5112568" cy="346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92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5F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步驟五：感光板貼在印刷機上，開始印刷，並將印好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的作品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放在晾圖座中</a:t>
            </a:r>
            <a:endParaRPr lang="en-US" altLang="zh-TW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4" name="Picture 2" descr="New party member! Tags: cute food cool kawaii wow dead ouch whatever vegan healthy jonas fml good job slice gee cucumber veggie this is fine shots fired i'm dead thanks a lot moody foodies jonas mosesson mosesson everythings fin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9127" y="3421821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未提供相片說明。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738462"/>
            <a:ext cx="2931914" cy="390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966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FF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0" name="Picture 2" descr="Dancing-carrot3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4800" y="3205088"/>
            <a:ext cx="486003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步驟六：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上台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分享 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並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與其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他人 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交換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作品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步驟七：使用橡皮筋裝訂，拿給館員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阿姨 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蓋上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圖書館章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並 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貼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上貼紙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，套上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書套</a:t>
            </a:r>
            <a: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TW" alt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完成！！！</a:t>
            </a:r>
            <a:endParaRPr lang="en-US" altLang="zh-TW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zh-TW" alt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08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FF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一人一道菜：繪本介紹與製作</a:t>
            </a:r>
            <a:endParaRPr lang="en-US" altLang="zh-TW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步驟六：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上台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分享 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並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與其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他人 </a:t>
            </a:r>
            <a:r>
              <a:rPr lang="zh-TW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交換</a:t>
            </a:r>
            <a:r>
              <a:rPr lang="zh-TW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作品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步驟七：使用橡皮筋裝訂，拿給館員阿姨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蓋上</a:t>
            </a:r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圖書館章並貼上貼紙，套上</a:t>
            </a:r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書套</a:t>
            </a:r>
            <a:endParaRPr lang="en-US" altLang="zh-TW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zh-TW" alt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2" name="Picture 4" descr="參考資料來源：上網逛逛圖書館台北市立圖書館- ppt 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358"/>
            <a:ext cx="9161772" cy="686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3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4358"/>
            <a:ext cx="9144000" cy="6872358"/>
          </a:xfrm>
          <a:prstGeom prst="rect">
            <a:avLst/>
          </a:prstGeom>
          <a:solidFill>
            <a:srgbClr val="FEE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EA0BEC57-7FAE-4656-922F-04658686C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400" dirty="0">
                <a:solidFill>
                  <a:srgbClr val="876555"/>
                </a:solidFill>
              </a:rPr>
              <a:t>結語</a:t>
            </a:r>
            <a:endParaRPr lang="en-US" altLang="zh-TW" sz="4400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rgbClr val="FFD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Picture 2" descr="Hello peoples! Tudo bem com vocês? Preparados para o segundo post do blog? ;) Hoje o post será meio... digamos... Polêmico rs Sér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900" y="3286125"/>
            <a:ext cx="53721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內容版面配置區 2">
            <a:extLst>
              <a:ext uri="{FF2B5EF4-FFF2-40B4-BE49-F238E27FC236}">
                <a16:creationId xmlns:a16="http://schemas.microsoft.com/office/drawing/2014/main" id="{EF35DA19-F458-4A38-8292-2F206781A33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書籍，是將一頁一頁的冊頁連結在一起，就像我們在台灣一樣，因為緣分，我們也緊緊的聯繫在一起</a:t>
            </a:r>
            <a:endParaRPr lang="en-US" altLang="zh-TW" dirty="0" smtClean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876555"/>
              </a:buClr>
            </a:pP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當我們</a:t>
            </a:r>
            <a:r>
              <a:rPr lang="zh-TW" altLang="en-US" dirty="0" smtClean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同在一起</a:t>
            </a:r>
            <a:r>
              <a:rPr lang="zh-TW" altLang="en-US" dirty="0">
                <a:solidFill>
                  <a:srgbClr val="876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，我們需要的是對</a:t>
            </a:r>
            <a:r>
              <a:rPr lang="zh-TW" altLang="en-US" dirty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不同文化的尊重與包容</a:t>
            </a:r>
            <a:endParaRPr lang="en-US" altLang="zh-TW" dirty="0">
              <a:solidFill>
                <a:srgbClr val="876555"/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 lvl="1">
              <a:buClr>
                <a:srgbClr val="876555"/>
              </a:buClr>
            </a:pPr>
            <a:r>
              <a:rPr lang="zh-TW" altLang="en-US" dirty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爸爸、媽媽家鄉的食物看起來好好吃，下次我也要吃</a:t>
            </a: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看看</a:t>
            </a:r>
            <a:endParaRPr lang="en-US" altLang="zh-TW" dirty="0" smtClean="0">
              <a:solidFill>
                <a:srgbClr val="876555"/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 lvl="1">
              <a:buClr>
                <a:srgbClr val="876555"/>
              </a:buClr>
            </a:pPr>
            <a:r>
              <a:rPr lang="zh-TW" altLang="en-US" dirty="0" smtClean="0">
                <a:solidFill>
                  <a:srgbClr val="876555"/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他們家平常吃的東西，我下次也要來吃吃看</a:t>
            </a:r>
            <a:endParaRPr lang="en-US" altLang="zh-TW" dirty="0">
              <a:solidFill>
                <a:srgbClr val="876555"/>
              </a:solidFill>
              <a:latin typeface="微軟正黑體" panose="020B0604030504040204" pitchFamily="34" charset="-120"/>
              <a:cs typeface="Arial" panose="020B0604020202020204" pitchFamily="34" charset="0"/>
            </a:endParaRPr>
          </a:p>
          <a:p>
            <a:pPr lvl="1">
              <a:buClr>
                <a:srgbClr val="876555"/>
              </a:buClr>
            </a:pPr>
            <a:endParaRPr lang="en-US" altLang="zh-TW" dirty="0">
              <a:solidFill>
                <a:srgbClr val="8765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024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2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602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146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1975" y="7937"/>
            <a:ext cx="548005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31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70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91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370639" cy="6264696"/>
          </a:xfrm>
        </p:spPr>
        <p:txBody>
          <a:bodyPr anchor="ctr"/>
          <a:lstStyle/>
          <a:p>
            <a:pPr>
              <a:spcAft>
                <a:spcPts val="4200"/>
              </a:spcAft>
              <a:buClr>
                <a:schemeClr val="bg1"/>
              </a:buClr>
            </a:pP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虛擬、高科技、人工智慧</a:t>
            </a:r>
            <a:r>
              <a:rPr lang="zh-TW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、數位賦</a:t>
            </a: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遠距、多元服務</a:t>
            </a:r>
            <a:r>
              <a:rPr lang="en-US" altLang="zh-TW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zh-TW" altLang="en-US" sz="6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6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194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7938"/>
            <a:ext cx="5137546" cy="685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081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可能是 2 個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4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6" name="Picture 4" descr="可能是 2 個人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9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0D59609-3ABF-4713-9478-A8C75801CC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79879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5471D28F-809C-469F-9CBA-815E7BA75D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79880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73DC3FBC-ADB7-4335-BC00-B171D37125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098" name="Picture 2" descr="未提供相片說明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038" y="0"/>
            <a:ext cx="5143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67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高雄市立圖書館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64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2021/07-2021/09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活動名稱：書寫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高雄 百年風華－油墨印刷體驗工作坊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目標對象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：社會大眾（收費）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體驗方式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：蠟紙製版、油墨印刷機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操作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、印製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圖書館文化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：書籍產生＋書寫高雄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75705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15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63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41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8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2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39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447800"/>
            <a:ext cx="8153400" cy="4648200"/>
          </a:xfrm>
        </p:spPr>
        <p:txBody>
          <a:bodyPr/>
          <a:lstStyle/>
          <a:p>
            <a:pPr marL="0" indent="0" algn="just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五律：節省讀者的時間，然後呢？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資訊科技崛起，圖書館解放了空間的束縛，提供的服務無遠弗屆，跨越了時空的限制，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但讀者也因此開始不來圖書館了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>
              <a:buNone/>
            </a:pPr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</a:t>
            </a: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將書籍／書架挪開，多出來的空間提供多元服務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空間，成為圖書館經營的解藥？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Ｋ書中心、多媒體、學習共享、創客空間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</a:p>
          <a:p>
            <a:pPr marL="0" indent="0" algn="just" eaLnBrk="1">
              <a:buNone/>
            </a:pPr>
            <a:r>
              <a:rPr lang="zh-TW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提供的服務越多元，讀者越不認識圖書館是什麼？</a:t>
            </a:r>
            <a:endParaRPr lang="en-US" altLang="zh-TW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圖書館經營越來越活潑，各式各樣的課程開設，電腦、金工、美勞、手作</a:t>
            </a:r>
            <a:r>
              <a:rPr lang="en-US" altLang="zh-TW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，但對於讀者而言，他們所認識的圖書館是什麼？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r>
              <a:rPr lang="zh-TW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Ｋ書中心？電腦教室？才藝教室？活動中心？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just" eaLnBrk="1"/>
            <a:endParaRPr lang="en-US" altLang="zh-TW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8" name="標題 1">
            <a:extLst>
              <a:ext uri="{FF2B5EF4-FFF2-40B4-BE49-F238E27FC236}">
                <a16:creationId xmlns:a16="http://schemas.microsoft.com/office/drawing/2014/main" id="{2779AA49-3AD6-437E-BB24-1817319E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0338"/>
            <a:ext cx="8153400" cy="1287462"/>
          </a:xfrm>
        </p:spPr>
        <p:txBody>
          <a:bodyPr/>
          <a:lstStyle/>
          <a:p>
            <a:pPr eaLnBrk="1" hangingPunct="1"/>
            <a:r>
              <a:rPr lang="zh-TW" altLang="en-US" sz="6400" dirty="0" smtClean="0">
                <a:solidFill>
                  <a:srgbClr val="F96A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新世代</a:t>
            </a:r>
            <a:r>
              <a:rPr lang="zh-TW" altLang="en-US" sz="6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圖書館？</a:t>
            </a:r>
            <a:endParaRPr lang="en-US" altLang="zh-TW" sz="6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5931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454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6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61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6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82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1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05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39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16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台大社科院圖書館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https://www.xinmedia.com/article/118054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 descr="伊東豊雄建築師作品─「臺灣大學社會科學院」｜欣傳媒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" y="417353"/>
            <a:ext cx="9144002" cy="523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44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9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60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5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1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6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7890" name="Picture 2" descr="可能是 4 個人、大家站著、大家坐著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825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77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8914" name="Picture 2" descr="可能是 1 人、小孩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57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6866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77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32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5842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0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07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4818" name="Picture 2" descr="可能是 1 人、小孩、坐著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48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42" name="AutoShape 11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24261090-8DEC-4BFB-98A8-26144DAC70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3" name="AutoShape 13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8ED0783F-1C48-4615-9CDD-4141CB10D5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4344" name="AutoShape 15" descr="data:image/jpeg;base64,/9j/4AAQSkZJRgABAQAAAQABAAD/2wCEAAkGBwgHBgkIBwgKCgkLDRYPDQwMDRsUFRAWIB0iIiAdHx8kKDQsJCYxJx8fLT0tMTU3Ojo6Iys/RD84QzQ5OjcBCgoKDQwNGg8PGjclHyU3Nzc3Nzc3Nzc3Nzc3Nzc3Nzc3Nzc3Nzc3Nzc3Nzc3Nzc3Nzc3Nzc3Nzc3Nzc3Nzc3N//AABEIAR8ARAMBEQACEQEDEQH/xAAbAAABBQEBAAAAAAAAAAAAAAAFAAIDBAYHAf/EAEkQAAEDAwEEBAkHCQYHAAAAAAECAwQABREGEiExcRMyQVEUNWFzdJGxsrMiMzZScoGhBxUkNEJUYmTBgoSiwtHhFiMlQ0VTo//EABsBAAIDAQEBAAAAAAAAAAAAAAQFAAMGAQIH/8QANxEAAQMBBQUFBwQDAQEAAAAAAQACAwQFETEzcRITITSBBjJBUbEUIlJhcpGhFULB4SPR8GJD/9oADAMBAAIRAxEAPwDqiQNkbhw7q+WVdZUCd4DzifFXQQx7tvujAL3ZA7B6qH9tqPjP3Vu4j+EJYTngPVU9sqfjP3U3EfwhLZH1R6qnttR8Z+6m4j+EJYT3D1VPbKn4z91NxF8IS2R9Ueqp7bUfGfupuIvhCWyPqj1VPbaj4z91NxH8IS2R9Ueqp7bUfGfupuI/hCYsDI3Dh3Vt7ClmfSXl3iUorY2CXgAno4DlWHq+YfqU3gym6BULteoFoQhdwfS0FnCc9tdp6OWoN0YvRUUL5e6Fz1f5Q5TWoncYetvSAJSlHytnFaQWLG6nHg9ORZjHQf8ApbnTuoWL826qOy80Gzg9KnGeVIKygdSkbRBv8kqqKZ0F15vVbW97k2K0JlxUIUvpQg7XcausukZUy7D16o4BPJslS6S1Ai/WkTFJDS0LLbiSeBAB/rXm0KA00uwOIK5VU5gl2AjbbqXE7SFBQ7wc0ucwt4EIYgg3FPzXm5cUTnEcq33Z7kupSauzU5PVHKsXVcw/UpnDlN0C53dNWtzbuu2OWFMx9l5SGkqVxx5K0EFmmKLetkuBCfQ0ZbHvA+4LFSHZKtWdIzDbYk+EJ2Y/FKVYAxTloaKa4m8XYps0NFPcTePNHmb5f0avYhvvJaX0iWlMtpGxg+TvoE0tKaUvAvGN6DdT05py8KprxV5jPtQ7tNQ+k5cShHYM7s17swU7ml8TblZZ+5cNpjbkrlYrjYtLsTBPcbTIUOkjDcMn/YV6iqoamoMezfs+KkdSyecs2cFpfyRrmORZvTLWqMFAI2jnCu3FK7fEYLfNA2sGB4AxXQxWZShRucRyrfdnuS6lJa7NT09UcqxdVzD9SmkGU3Rc21TAatupTOtClvXN/emOlOQ2SMFRNaGgnM1NsS8Gjx81oKWUvg2JODViIyZov6DHV4TNbe6QEb9pQ3mnb93ubjwamrjGYbjwC2el02653tV8ub6Y01pZK4yzxXjrf7UnrXSxw+zxC9p8UrqDJHEIYxeCoYttlav1LJuxR+htnDJXwXs8Byr1JUR0FM2H9xxXozMpIBGMShurb9cL66zZ3IobeYeKShs5ClDcKJoqOKmBmB4EK+kp44Bvr8V0/StoRZbMxDT1wNpw96jxrKWhUmonL/BI6qYzSlyMUCh1E5xHKt92e5LqUlrs1PR1RyrFVee/UppBlN0CiREjofcfSygOuY2l43nFV76QtDb+ARG2666/gslcLXadL3CbqN1Q6RYPRM4/aI7OdOoKmesjZTDDxKPjllqWtgC5rGiTNS3SY5HKA+sqd2SrZznsFaVz46WJodgE8c5lPEA5dO0lqOF0KLVKaFvmsAJLKxgHkazFo0MpJmadppSKrpX37xvEIrG01bGLy7dUs7Ulzfk7wk94oOW0JnQiE4BDuqpTHu7+CNClxQ69riiic4jlW+7Pcl1KS12anpPyRyrF1We/UppBlN0Q693qHZoi5E10JGPkpzvUe4V7paOSofstCLhgfM65q5fMXN1XLN0uqzFs7KgEqPDB7u8mtVE2OiZuouLynsexSt2GcXlVtUvWEeCL0244iQ3hKglJGcdue+raJtR7wqRwK90wm4iccCvNUX9i6wozRhFE9pKduRwUqu0dI6Fzjte6fBeqWldGXO2vdV2x63utjcTDuranmwAcODC0j/Sh6qyoKgbcXA/hVT2fFP70WK6Ba9YWW4gdFLQhR/Zc+SfxrOz2XURYhJ5KKaM8QjjbqHUhTa0qSe1NAOY5uIQrmlp4pL4jlW77Pcl1KS12aq1x8M8BcFu2PCSnDZXwBrIP3ftbt5heU3pNnYbt4XBZqHooPyxNv0tc57Odg9QeTFGzWtss2KcbITN9fc3ZiFwWkl2yJLty4DrKfB1p2dkDGKWR1MjJRIDxQTZXtft38VjrpMtWjXmY7dlU62UjMgp3euncEc1oNLjJd8kyhZLWAnbQLTrDOrtZyJz4CGGsOBrvHACj6yR1FRhgxKLqSaSmDBiVvdR6XgX6OQ8gNvAYQ6kbxWeo7SlpncDwSinq5ITwPBYFH5M7r4SUF9pLQO5wHf6qfm3afYvuN6cutaItw4rfaT09/wAPxHGTJcfW4QVKUTgcqz9oVwqnAgXXJLVVG/dfdcja+I5Vrez3JdSs7XZq9T1RyrFVWe/UppBlN0Qx2/RkurbZYmSFIUUnoY6lDI4ja4fjV7bPkLQ5xAv8yixA668kDqmfnaa6cMWWXzeW2j+pNe/Yom9+UdF3dNGLwoJsa7XRhUeXCtiGVjBDjq3Dj7gPbVkclLTnaa5xK9MfHGdppN6EWHSM7T896XBVBdW4nZ2XFrSEjPZuNF1Np09VGI33hEz1jJ2hrr/wjvhl8bGV22I4B/6pKv6ooH2ejdhIRqEJswn9x+y9XdbgyhS3rK9spGVFD6DgesVwUcDyA2UdVN0w8A9EoUhEuIzJbCgh5AWkK44IzQM0RikLD4Kp7dlxafBOXxHKtz2e5LqUkrs1PR1RyrE1ee/UppBlN0CE6e/VpXcZr3vUVX95n0hFz94aBV9RXh2AqM3FcHyyrbw30hHd2gcfwz3VfZ9EyXa3g/Ny9QQh996itlzuDljnS5WUvtBRQVIASMDhgHsPfVlTSwNqY42YFe5YoxKGtwQ7TN6uc+8BuXI2mjtfJCAEnA5cc+Wi7RoaeGnJY3ir6qnijjvaFNdLrcWr2mG3IaihzCRtYUBtEgE+Xhu3ca8U9HTOpzIRtKuKGMxbV16074PgbocIUroiFEDG/FI4yN83ZwvQbLtsKtpw50/bSf3Zv3RXqu4VL9V7nzXaq8viOVbPs9yXUpDXZqcjqjlWKq89+pTSDKboEJ02MwpA/nH/AHzRFoG57dAi5u8NAigZbDZbCEhs5ynG7fx3UDvX333qpR+BRugdY6FHROlRcQBuUVcfXXs1EhcHk8Qpeb71CzbLfGkJcZjMtvDOFJGFHI386udU1ErCHEkL057iDeU9y2w3JQkrjoU9u+WR3cPVVbauZrN213BQPcBsg8FNIGY7o/gPsrxCf8jdR6rje8FR0zv09bc/urfuir6/mX6qyfNdqr6+I5Vsuz3JdSkFdm9E5HVHKsVVZ79SmkGU3RC9NfqUn0x/3zV9o5jdAjJu8NAiqqXjFUFY/X02VDNsKZr0O3uPFEp5jctPdv7uNaOw4IpQ+9oc8DhfgmFnxtftXi93hfgs3+iStRWgaduNwkSVOkuvyVLUAkDJ6w7RtU3DnspJTVMaBdwAuRo2mwP37QB4XLqtYUpGmPfNL+yfZVkOY3ULoxQ3S/0ctnoyPZRFoc0/VWT5rtURXxHKtl2e5LqUgrs1ORwHKsVVcw/UppBlN0CFaY8Xu+lv/EVV9pZo0HojJ+8NAixpeqExbSHAA4lKgDnChmvbZHM7pXQSMF6lpCTlKUg+QVDK88CVLyU+q1E1z5tXI1ZF3xqoMUL0t9Hbd5hIou0OZerJ8xyJL4jlWw7Pcl1KQ12anI4DlWKquYfqU0gym6BC9M+L3fS3/iKq+084aD0Rk/eGgRY0vVKy151exbrk0w0EymUqUiUGgouMqHDswe7FPqOxX1EJceB8PIo2ChfKwuw8vIobL1s4b6luzf8AUYq4+Qw22drpc7xtcudGQ2Gz2Ymf3XA43+CvZZ/+IukOyQfwttGcW8w2442WlqSCWyclJxwNZqVjWPIabx5pWeBuT19RXKvEffCgQvS30egeaHtoy0eZcrJ81yJL4jlWw7Pcl1KQ12anI6o+6sXV8w/UppBlN0CFaX8WL9Jf+IqrbSz+g9EZP3+gRY0AMVSuU6+ShvVK1IBSrZaVshIClqzjKNx2j5a3tiuvogHHzWgs4309xU0NufHWzqJ9E1UaFI3KkYSox1DCiGwO8kk15nkgkBpARtOH5VTzG4GBt15Hh56roNin/nS2MTcAB4FSd3Zk4/DFZGvpxTTGIeFyUTR7qQsPgr6+B5UIzvBVoVpb6PwvIgj/ABGjbS5lytnzCiS+I5Vr+z3JdSkFdmpyOqOVYur5h+pTSDKboEK0v4rV6S/8RVW2ln9B6I2o7/QIvQCoTVISTtEDI7SK9te4cAVF4QhxvG5SFDmCKl7mO8iomRIrENhDEVpLTKOqhIwBXZZnyu2nm8rrnFx2nYqVVeG4hcQrS+6xRR9r3jR1o8w7p6K6ozCiS+I5Vr+z3JdSs/XZqcjqjlWLq+YfqmkGU3RCtLeKP7w/8VdW2nn9B6I2ozOg9EXNABUIBrG/s2S2q2XE+GPgoYQT2ndtHyDNNrIs99VMCR7oxRdHTOnfhwGKzFh1MmwNIgSC/Nt6QNmYlhadhRySnB4jccEeqnddZftZ3rLmu8r/AMoyak39723Nd5XrfRJbM2Oh+OoqbUMglJSfUayksLonFrsUpc0tNxU54VUMV5QnS/iOP9pz31UfaXMHp6K+pzD/AN4ImviOVa7s9yXUrP12anI6o5Vi6rmH6ppBlN0QrS3ij+8P/FXVtp5/QeiNqMzoPRFj3UAFQsvqy0SRFXKszKly3XkGQUnLq289VCj1QO4bqf2VXMLwyc3NA4eV/wA0bSSs29mU8PDy6obpm0XROpFS5EebEgpZILcmUHi6vv8Axz93lo20K6nNJu2ODnX+AuuV1TNEYA0EF1+IFy3OKyhN6Vr01BiohGlvErXkdd+Iqj7SzzoPRX1Gaenoii+I5Vruz3JdSs/XZqcjqjlWLq+YfqmkGU3RCtLeKB6Q/wDFXVtp5/QeiNqMzoPRFj30CEOqM66RoUyHFkFYclqKGsIyCR2E9lFwUck0bpGftxVjInPaXDwTBerf4XKirkJbcjKQHCvcMq4b+Fe/YKgxtkDbw5d3L9kOuxRLcaAVaVdbiuFCNL+KEDuee+Kqj7Sz+g9FfU5n29ETXxHKtd2e5LqVn67NTkdUcqxdXzD9U0gym6IVpXxMjzz3xFVbaef0HojKjM6D0RY0A3FUrlOrnJj16225MmdEaecDfyg2lK9kkoSoYJ2cbz91b2zGQspri0NcRx8eHn1T6iEYhIIAcR+PmhkpcIT0uSFN3BgSNp0rXsPyFHOdxJ+QDuzgZo5rXmMtb7pu4eQV7BIWlo903dB/a69bZLsmMlx6E7DVw6J0pJx/ZJFfPquJsclzXh2izj2hpuBvVyhhivCD6X8Vb/3h/wCIqmFpZ/Qeivn7/QeiKL4jlWt7Pcl1Kz9dmpyOqOVYur5h+qaQZTdEL0r4lbPe66f/AKKq20uYOg9EZUZn29EVNABUIPMsLT92t89t5xvwRZUWc5bVlJG4dh39lNIbTeyB8RF5Pj4ohk5bG5l2KFI0SyFBtyctUJMoyExuiT352SriRRxt52zwb7xF196vNe7G73rrr1rcCs9tFAL3uqBRB9MeLXPSn/iKphaOaNB6K6fv9B6IoviOVa3s9yXUpBXZqcjqjlWLq+ZfqmkGU3QIXpXxI15x34iqttPmD09AjKjM+3oipOKAAvVKDaovjdmt5UkhUx0bMdnIBUrvOeAHEmmdmUDquYAj3RiiKanMz7vAYoHpbWLk2c1arghoP9HgvpdSQtY7MDt5ZppaVjNiidPCeHkiaqhDGGWM8PJbaswly8roXEI0z+oPemP++aYWjmN0Horp+8NB6IoviOVa3s9yXUpBXZqcjqjlWLquZfqmkGU3QIZpbxHH8pc99VW2nzJ6eiMqMw/94IoqgWqhYnXCA/LbQzOa2mkpLzDmylLSScBalbJKd5FamxHbEZ2m44Hz+VyY0Tg0Xubj4/0s01ASXGJtxYccZStaEQ2nVB17A3qQcjeDvAGMgHFO5Jn7JiYbj5kYf0mDpnbJjYepHAa/7XVYb5kxmniy4z0iQro3RhSfIRWAnZu5C28G7ySBw2TcpqqC8oTpvdElDumv++aPtDvt+keiunxGgRNfEcq13Z7kupSCuzU5HVHKsXVcy/VNIMpugQzS3iKNzX76qttPmT09EZUZh/7wRU0AqVAuNGK3Hlstba0bC1lI3p7j5KvZNLcGtJ4Yaroc7C9CY+lNOpeRLj2yNtZC0LTkp7wQM4o59q1waY3PKINXORslyO4pVeShkqgXEI078xNHdOe96mFf3mfSFdNiNAia+I5Vruz3JdSkFdmr0dT7qxlTzLtU0gy26BDNK+IInJXvGrLT5p3RFz5hRU0AFUslr27PRIJhRSlCpHyXXemQlTaDnOAVDjjGd3GtFYlGySTfP8MAjqCJr5Np3gstpu/SLPdI7Dr8h63Fvo0spUHCgD9rCRjiew/fTy0bPjqYHOaAH+eCY1NMyaEvAAd54XrqwIrBEXJAvTXAohOn+pP9Od9tMa//AOf0hWzft0CJL4jlWt7Pcl1KQV2avR1PurGVPNO1TSDLboEN0r9H4R70E/4jVlp805Fz5hRQ0AFSsrqW2v3OYro7cv8ARmwtMht4IW/v3tpV2dp39uOFaKzKqOnjF8mJw8B80bTTbpvex8PAfNZaBHlR5LXg8a6C5dMrElxlR6EHcE71EKTjOeeQd1PJpY5GHbc3Yuwvx/tHSPa4G8jZuw8/7XTYiHkRm0ynQ68EjbWlOyFHvA7Kw8xY55LBcPAJK66+8YKaqVxCrB/5Ifzzn9KY1+Ef0q6b9ugRJfEcq1vZ7kupSCuzei9Hzf3VjKjmna/ymkGW3QIbpX6PQfN/1Ne7S5pyLnzCihoEKlVZ9xiW/oDMeS107gabJHWUeyiIKaWfa3YvuF/Re2RuffsjBWt1UG8Lwvd1cXUqiiE2P526enL9gpjXYR/SrZsG6IiviOVa3s9yXUrP1+cnf9v+zWNn5t31fymtPlt0CG6V+jsDzIrto8y5Fz5rkUVQbcVSua6zfu6JjZvDjTEVhTjsVyKypW0obkBRO4KP4VtLIZS7s7ji43A3/lO6FsRaREL3G4G/y8VQXd7tbre5DkXd5l1lhpcVDDYc6fa/j7s7vuor2Slll3gjBBJv8LrvkrRBBI8OazgSb7+F13yXT7X4V+bo3h5SZXRp6UpGBtY31iazdid267t/BIpNnbOzgrdDLyhFk/WLr6cr3U0xre5H9Ktlwboia+I5Vrez3JdSkFfndEjuaJ/hrHT82fq/lNafLb0Q7S27Ttv8yKlo8y9FT5rkVPCghiqkKl2ONOnolTlvSEt/Nx1qHRIOOOyBvPPNMYbQkhi3cQuJxPirWTuY0tbwv+6sWq2RbVDESGjZZClKCSc4yScfjVFTVyzv23nivMkjpXbTsVdoVeEqi4g1jVmfeU90z/ImmdaP8UR+SvmHus0RRziOVavs9yXUrP1+d0SV8wr7B9lY6fm3fV/Ka03cb0VDTH0et/mE+yuWhzL0VUZrkUoMcVUgV91E1bZsWGygPyHVZcbSd7bYBJUfVuHbTagst9SxzzwHh8yiIacyNLjwA9UBc/KHHYuT7bsZxcMbPRqCNhzfxylRBPbwFNR2ce6EEOuf5I0WU90YN/FbSDMYnxW5URzpGHRlCwOIrMzwPgkLHjiEse0sdsuxU9UryhFm8YXn0sfDTTOsyYdFbL3WafyUTXxHKtZ2e5LqUgrs1eK+YV9g+ysdPzbvq/lNabuN6Khpj6PW/wAwn2Vy0OZeiqjNcih4GgxiqVzjVTTkjUARPhoUwYzzrUZpJUtSgNlLiwnicncN+AK2dmuayl/xv43gEn0Cb0jg2E7B43i8/wALM2623Az/APl2+U6uOtpxTSWiDuOd4OMZxTqephEPF4AN/G9NJp4hH3gL7wu1NhOwnZTspxkDGMV82kJLjeb1lU+q1EIsu+deD/Of5E0yrcqIfJWy91mn8lE18RyrWdnuS6lIK7NXivmFfYPsrHT8276v5TWm7jeioaY+j1v8wn2Vy0OZeiqjNcilBqpQrjMqkNyVtpLzaSlDmN4B4j8KtbK8MLAeBXdo3bN/BRMQo7UyRNaGXpISHFZyCEjAxVkk8jo2xOwC6XktDTgFboZeUqi4hFk/Wrse0zT7qaY1vciH/lXS4N0RNfEcq1vZ7kupSCuzV4r5hX2D7Kx0/Nu+r+U1pu43oqGl/o9b/MJ9lctDmnoqozXIpQaqQPUd6VDAgW5HT3Z9J6FkHcgfXUewCm1nUBldvZODBif9IinhDztP4NGKytgvkmxxY7KWXrjBdUclKSH2l5woFG/Kc5wRinldZ8dW4uv2HD7Eao6anbM4m8NI+y38OSmXHQ8ht1sK/ZdbKFDmDWSmhMLi0kHRKnDZNynqpcQmx/PXQ/zy/YmmNdhH9KtmwboiS+I5Vrez3JdSkFdmpEFTRA4lOKxlQbqpx+aa0/CNvRVrJFcg2mLFeILjTYSrZO7IrxVytlnc9uBREjtt5cFdodeEHu9ggTYjyBDYLriw4onKdtQ+spO+mVHaEsUg2nHZHDRXRzvYbwVn9HWws6huLsuzpgvsoQhkN720pOc4V+0Tjj3U2tap26RjY5NoHHzRlZNtQsa1+0Dj5rcYrL3palUUVSFDTEVIKVlXTPqdOezON34UTPPvQ3hgLl1ztq75KZfEcq2vZ7kupSSuzeiejqjlWKrOYfqU0gym6BOoVXJVFEqiiVRRKoolUUXhroXExfEcq33Z7kupSauzU5HVHKsVWZ79SmkGW3QJ1Cq5KoolUUSqKJVFEqii8NdC4mL4jlW+7Pcl1KTV2avEuJ2Rv7KzVVZdU6d5DfE+IRUNbCI2i/w+ad0ie+qf0iq+H8hWe3Qefql0ie+p+kVXw/kKe3Qefql0iO+ufpFX8P5CntsPn6pdInvqfpFX8P5CntsHn6pdInvqfpFX8P5CntsHn6pdIjvqfpFX8P5CntsPn6rzpE99d/SKv4fyFPbYPP1TVuI3b+zurZ2JRzRUmy4cbz5JRW1UTpbwfVf/2Q==">
            <a:extLst>
              <a:ext uri="{FF2B5EF4-FFF2-40B4-BE49-F238E27FC236}">
                <a16:creationId xmlns:a16="http://schemas.microsoft.com/office/drawing/2014/main" id="{0003B7BC-DE08-480E-8520-CA52DB424A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>
              <a:ea typeface="新細明體" panose="02020500000000000000" pitchFamily="18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E1B4BE29-1CD4-4ACF-B2C4-A1D63B2035B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95300" y="5877272"/>
            <a:ext cx="8153400" cy="980728"/>
          </a:xfrm>
        </p:spPr>
        <p:txBody>
          <a:bodyPr/>
          <a:lstStyle/>
          <a:p>
            <a:pPr marL="0" indent="0" algn="just" eaLnBrk="1">
              <a:lnSpc>
                <a:spcPct val="100000"/>
              </a:lnSpc>
              <a:buNone/>
            </a:pP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清大圖書館視聽區</a:t>
            </a:r>
            <a:endParaRPr lang="en-US" altLang="zh-TW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>
              <a:lnSpc>
                <a:spcPct val="100000"/>
              </a:lnSpc>
              <a:buNone/>
            </a:pPr>
            <a:r>
              <a:rPr lang="en-US" altLang="zh-TW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https://www.chinatimes.com/realtimenews/20161009001394-260405?chdtv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430214"/>
            <a:ext cx="9144000" cy="515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6" name="Picture 2" descr="練簡報夜K書還兼影城清大圖書館好狂- 生活- 中央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" y="417353"/>
            <a:ext cx="9346128" cy="525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17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3794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98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72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2770" name="Picture 2" descr="可能是 3 個人、大家站著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92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746" name="Picture 2" descr="可能是 1 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8" y="9277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837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22" name="Picture 2" descr="可能是 2 個人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6" y="9649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19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9698" name="Picture 2" descr="可能是 2 個人、大家坐著、大家站著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50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722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8674" name="Picture 2" descr="可能是 2 個人、大家站著和室內的圖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82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2">
            <a:extLst>
              <a:ext uri="{FF2B5EF4-FFF2-40B4-BE49-F238E27FC236}">
                <a16:creationId xmlns:a16="http://schemas.microsoft.com/office/drawing/2014/main" id="{A4BF7486-8473-45B7-8B17-37242648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國立臺灣圖書館</a:t>
            </a:r>
            <a:endParaRPr lang="en-US" altLang="zh-TW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827" name="投影片編號版面配置區 4">
            <a:extLst>
              <a:ext uri="{FF2B5EF4-FFF2-40B4-BE49-F238E27FC236}">
                <a16:creationId xmlns:a16="http://schemas.microsoft.com/office/drawing/2014/main" id="{D5BC860B-5EE0-4168-8EF9-CB79664C75C5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fld id="{225866D2-E00E-4CB4-9ED3-0B6955C233C4}" type="slidenum">
              <a:rPr lang="en-US" altLang="zh-TW" smtClean="0">
                <a:solidFill>
                  <a:schemeClr val="bg1"/>
                </a:solidFill>
                <a:latin typeface="Arial" panose="020B0604020202020204" pitchFamily="34" charset="0"/>
              </a:rPr>
              <a:pPr/>
              <a:t>96</a:t>
            </a:fld>
            <a:endParaRPr lang="zh-TW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828" name="文字版面配置區 2">
            <a:extLst>
              <a:ext uri="{FF2B5EF4-FFF2-40B4-BE49-F238E27FC236}">
                <a16:creationId xmlns:a16="http://schemas.microsoft.com/office/drawing/2014/main" id="{E34A2194-43C0-4572-9B48-3ABA0828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活動時間：</a:t>
            </a:r>
            <a:r>
              <a:rPr lang="en-US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2020/08/21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活動名稱：手工上色的絕美年代：古寫真上色技術及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其文化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特色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目標對象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：社會大眾報名參加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（收費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體驗</a:t>
            </a:r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方式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：黑白照片手工上色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圖書館文化：圖書館</a:t>
            </a:r>
            <a:r>
              <a:rPr lang="zh-TW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特色（臺灣學、圖書醫院）＋館藏產生方式</a:t>
            </a:r>
            <a:endParaRPr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79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97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7170" name="Picture 2" descr="https://i.ebayimg.com/images/g/BlAAAOSwssdefeb5/s-l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73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98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8194" name="Picture 2" descr="https://i.ebayimg.com/images/g/oaIAAOSw35pcgPrc/s-l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764" y="-163660"/>
            <a:ext cx="9279284" cy="719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556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5">
            <a:extLst>
              <a:ext uri="{FF2B5EF4-FFF2-40B4-BE49-F238E27FC236}">
                <a16:creationId xmlns:a16="http://schemas.microsoft.com/office/drawing/2014/main" id="{5AD5A62B-585F-4BAC-84AB-8FA0C632F9F0}"/>
              </a:ext>
            </a:extLst>
          </p:cNvPr>
          <p:cNvSpPr txBox="1">
            <a:spLocks/>
          </p:cNvSpPr>
          <p:nvPr/>
        </p:nvSpPr>
        <p:spPr>
          <a:xfrm>
            <a:off x="7669286" y="6248400"/>
            <a:ext cx="719138" cy="36512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r">
              <a:defRPr/>
            </a:pPr>
            <a:fld id="{73D4BEFB-062E-4887-98DE-016239253E90}" type="slidenum">
              <a:rPr lang="zh-TW" alt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>
                <a:defRPr/>
              </a:pPr>
              <a:t>99</a:t>
            </a:fld>
            <a:endParaRPr lang="zh-TW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頁尾版面配置區 6">
            <a:extLst>
              <a:ext uri="{FF2B5EF4-FFF2-40B4-BE49-F238E27FC236}">
                <a16:creationId xmlns:a16="http://schemas.microsoft.com/office/drawing/2014/main" id="{5C128521-E7F3-4C1C-9475-A87689B0A3BE}"/>
              </a:ext>
            </a:extLst>
          </p:cNvPr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8042275" y="6248400"/>
            <a:ext cx="7207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w Cen MT" panose="020B0602020104020603" pitchFamily="34" charset="0"/>
                <a:ea typeface="新細明體" panose="02020500000000000000" pitchFamily="18" charset="-120"/>
              </a:defRPr>
            </a:lvl9pPr>
          </a:lstStyle>
          <a:p>
            <a:r>
              <a:rPr kumimoji="0" lang="zh-TW" altLang="en-US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／</a:t>
            </a:r>
            <a:r>
              <a:rPr kumimoji="0"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</a:rPr>
              <a:t>6</a:t>
            </a:r>
            <a:endParaRPr kumimoji="0" lang="en-US" altLang="en-US" dirty="0">
              <a:latin typeface="Arial" panose="020B0604020202020204" pitchFamily="34" charset="0"/>
              <a:ea typeface="微軟正黑體" panose="020B0604030504040204" pitchFamily="34" charset="-120"/>
            </a:endParaRPr>
          </a:p>
        </p:txBody>
      </p:sp>
      <p:pic>
        <p:nvPicPr>
          <p:cNvPr id="9218" name="Picture 2" descr="https://i.ebayimg.com/images/g/sIkAAOSwPy1e0PgF/s-l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77064" cy="740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7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灰階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37622</TotalTime>
  <Words>5108</Words>
  <Application>Microsoft Office PowerPoint</Application>
  <PresentationFormat>如螢幕大小 (4:3)</PresentationFormat>
  <Paragraphs>781</Paragraphs>
  <Slides>225</Slides>
  <Notes>201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225</vt:i4>
      </vt:variant>
    </vt:vector>
  </HeadingPairs>
  <TitlesOfParts>
    <vt:vector size="235" baseType="lpstr">
      <vt:lpstr>HGPｺﾞｼｯｸE</vt:lpstr>
      <vt:lpstr>微軟正黑體</vt:lpstr>
      <vt:lpstr>新細明體</vt:lpstr>
      <vt:lpstr>Arial</vt:lpstr>
      <vt:lpstr>Calibri</vt:lpstr>
      <vt:lpstr>Tw Cen MT</vt:lpstr>
      <vt:lpstr>Wingdings</vt:lpstr>
      <vt:lpstr>Wingdings 2</vt:lpstr>
      <vt:lpstr>Wingdings 3</vt:lpstr>
      <vt:lpstr>中庸</vt:lpstr>
      <vt:lpstr>從商品、服務到沉浸式體驗：圖書館文創轉化及其醫療跨域</vt:lpstr>
      <vt:lpstr>PowerPoint 簡報</vt:lpstr>
      <vt:lpstr>PowerPoint 簡報</vt:lpstr>
      <vt:lpstr>PowerPoint 簡報</vt:lpstr>
      <vt:lpstr>PowerPoint 簡報</vt:lpstr>
      <vt:lpstr>PowerPoint 簡報</vt:lpstr>
      <vt:lpstr>新世代圖書館？</vt:lpstr>
      <vt:lpstr>PowerPoint 簡報</vt:lpstr>
      <vt:lpstr>PowerPoint 簡報</vt:lpstr>
      <vt:lpstr>PowerPoint 簡報</vt:lpstr>
      <vt:lpstr>新世代圖書館？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體驗是什麼？</vt:lpstr>
      <vt:lpstr>體驗是什麼？</vt:lpstr>
      <vt:lpstr>PowerPoint 簡報</vt:lpstr>
      <vt:lpstr>PowerPoint 簡報</vt:lpstr>
      <vt:lpstr>圖書館文化融入</vt:lpstr>
      <vt:lpstr>圖書館文化融入</vt:lpstr>
      <vt:lpstr>PowerPoint 簡報</vt:lpstr>
      <vt:lpstr>PowerPoint 簡報</vt:lpstr>
      <vt:lpstr>圖書館文化融入</vt:lpstr>
      <vt:lpstr>圖書館文化融入</vt:lpstr>
      <vt:lpstr>圖書館文化融入</vt:lpstr>
      <vt:lpstr>PowerPoint 簡報</vt:lpstr>
      <vt:lpstr>PowerPoint 簡報</vt:lpstr>
      <vt:lpstr>圖書館文化融入</vt:lpstr>
      <vt:lpstr>圖書館文化融入</vt:lpstr>
      <vt:lpstr>圖書館文化融入</vt:lpstr>
      <vt:lpstr>圖書館文化融入</vt:lpstr>
      <vt:lpstr>PowerPoint 簡報</vt:lpstr>
      <vt:lpstr>北市圖內湖分館</vt:lpstr>
      <vt:lpstr>今天，你將會學到什麼…</vt:lpstr>
      <vt:lpstr>當我們同在一起</vt:lpstr>
      <vt:lpstr>當我們同在一起</vt:lpstr>
      <vt:lpstr>當我們同在一起</vt:lpstr>
      <vt:lpstr>當我們同在一起</vt:lpstr>
      <vt:lpstr>當我們同在一起</vt:lpstr>
      <vt:lpstr>當我們同在一起</vt:lpstr>
      <vt:lpstr>當我們同在一起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一人一道菜：繪本介紹與製作</vt:lpstr>
      <vt:lpstr>結語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高雄市立圖書館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國立臺灣圖書館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手工上色</vt:lpstr>
      <vt:lpstr>PowerPoint 簡報</vt:lpstr>
      <vt:lpstr>老照片的轉化與應用</vt:lpstr>
      <vt:lpstr>老照片的轉化與應用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國立臺灣圖書館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國立臺灣圖書館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長庚醫院懷舊治療</vt:lpstr>
      <vt:lpstr>PowerPoint 簡報</vt:lpstr>
      <vt:lpstr>PowerPoint 簡報</vt:lpstr>
      <vt:lpstr>PowerPoint 簡報</vt:lpstr>
      <vt:lpstr>PowerPoint 簡報</vt:lpstr>
      <vt:lpstr>超高齡化社會的因應</vt:lpstr>
      <vt:lpstr>超高齡化社會的因應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結語</vt:lpstr>
      <vt:lpstr>結語</vt:lpstr>
      <vt:lpstr>結語</vt:lpstr>
      <vt:lpstr>結語</vt:lpstr>
      <vt:lpstr>PowerPoint 簡報</vt:lpstr>
      <vt:lpstr>PowerPoint 簡報</vt:lpstr>
      <vt:lpstr>PowerPoint 簡報</vt:lpstr>
      <vt:lpstr>PowerPoint 簡報</vt:lpstr>
      <vt:lpstr>感謝您專心聽講 　　   THANKS FOR  　　   YOUR ATTENTION</vt:lpstr>
    </vt:vector>
  </TitlesOfParts>
  <Company>XXX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模糊理論應用於 檔案鑑定之研究 Fuzzy Logic Theory Applied to  Archival Appraisal</dc:title>
  <dc:creator>XXX</dc:creator>
  <cp:lastModifiedBy>XXX</cp:lastModifiedBy>
  <cp:revision>836</cp:revision>
  <cp:lastPrinted>2016-07-06T02:50:44Z</cp:lastPrinted>
  <dcterms:created xsi:type="dcterms:W3CDTF">2013-04-02T20:28:43Z</dcterms:created>
  <dcterms:modified xsi:type="dcterms:W3CDTF">2023-04-20T01:02:37Z</dcterms:modified>
</cp:coreProperties>
</file>